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59" r:id="rId4"/>
    <p:sldId id="260" r:id="rId5"/>
    <p:sldId id="263" r:id="rId6"/>
    <p:sldId id="264" r:id="rId7"/>
    <p:sldId id="265" r:id="rId8"/>
    <p:sldId id="266" r:id="rId9"/>
    <p:sldId id="269" r:id="rId10"/>
    <p:sldId id="270" r:id="rId11"/>
    <p:sldId id="271" r:id="rId12"/>
    <p:sldId id="267" r:id="rId13"/>
    <p:sldId id="268" r:id="rId14"/>
    <p:sldId id="272" r:id="rId15"/>
    <p:sldId id="275" r:id="rId16"/>
    <p:sldId id="276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321F5-CF73-4B0C-8409-009F7F79D49F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96F2-1E6A-4D14-B2F8-8A57FCD41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286124"/>
            <a:ext cx="2786082" cy="24288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1300" dirty="0" smtClean="0">
                <a:latin typeface="Arial Black" pitchFamily="34" charset="0"/>
              </a:rPr>
              <a:t/>
            </a:r>
            <a:br>
              <a:rPr lang="en-US" sz="1300" dirty="0" smtClean="0">
                <a:latin typeface="Arial Black" pitchFamily="34" charset="0"/>
              </a:rPr>
            </a:br>
            <a:r>
              <a:rPr lang="en-US" sz="1300" dirty="0">
                <a:latin typeface="Arial Black" pitchFamily="34" charset="0"/>
              </a:rPr>
              <a:t/>
            </a:r>
            <a:br>
              <a:rPr lang="en-US" sz="1300" dirty="0">
                <a:latin typeface="Arial Black" pitchFamily="34" charset="0"/>
              </a:rPr>
            </a:br>
            <a:r>
              <a:rPr lang="en-US" sz="1300" dirty="0" smtClean="0">
                <a:latin typeface="Arial Black" pitchFamily="34" charset="0"/>
              </a:rPr>
              <a:t/>
            </a:r>
            <a:br>
              <a:rPr lang="en-US" sz="1300" dirty="0" smtClean="0">
                <a:latin typeface="Arial Black" pitchFamily="34" charset="0"/>
              </a:rPr>
            </a:br>
            <a:r>
              <a:rPr lang="en-US" sz="1800" b="1" dirty="0" smtClean="0">
                <a:solidFill>
                  <a:srgbClr val="00CC00"/>
                </a:solidFill>
                <a:latin typeface="Lucida Calligraphy" pitchFamily="66" charset="0"/>
              </a:rPr>
              <a:t>TUGAS PRESENTASI</a:t>
            </a:r>
            <a:r>
              <a:rPr lang="en-US" sz="1300" dirty="0" smtClean="0">
                <a:latin typeface="Arial Black" pitchFamily="34" charset="0"/>
              </a:rPr>
              <a:t/>
            </a:r>
            <a:br>
              <a:rPr lang="en-US" sz="1300" dirty="0" smtClean="0">
                <a:latin typeface="Arial Black" pitchFamily="34" charset="0"/>
              </a:rPr>
            </a:br>
            <a:r>
              <a:rPr lang="en-US" sz="2700" dirty="0" smtClean="0">
                <a:solidFill>
                  <a:srgbClr val="0000FF"/>
                </a:solidFill>
                <a:latin typeface="Arial Black" pitchFamily="34" charset="0"/>
              </a:rPr>
              <a:t>ILMU PENGETAHUAN BUMI &amp; ANTARIKSA</a:t>
            </a:r>
            <a:r>
              <a:rPr lang="en-US" sz="2700" dirty="0" smtClean="0">
                <a:latin typeface="Arial Black" pitchFamily="34" charset="0"/>
              </a:rPr>
              <a:t/>
            </a:r>
            <a:br>
              <a:rPr lang="en-US" sz="2700" dirty="0" smtClean="0">
                <a:latin typeface="Arial Black" pitchFamily="34" charset="0"/>
              </a:rPr>
            </a:br>
            <a:r>
              <a:rPr lang="en-US" sz="2700" b="1" dirty="0" smtClean="0">
                <a:latin typeface="Algerian" pitchFamily="82" charset="0"/>
              </a:rPr>
              <a:t>“ATMOSFER BUMI”</a:t>
            </a:r>
            <a:r>
              <a:rPr lang="en-US" sz="5400" b="1" dirty="0" smtClean="0">
                <a:latin typeface="Algerian" pitchFamily="82" charset="0"/>
              </a:rPr>
              <a:t/>
            </a:r>
            <a:br>
              <a:rPr lang="en-US" sz="5400" b="1" dirty="0" smtClean="0">
                <a:latin typeface="Algerian" pitchFamily="82" charset="0"/>
              </a:rPr>
            </a:b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7149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1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Gloucester MT Extra Condensed" pitchFamily="18" charset="0"/>
              </a:rPr>
              <a:t>DI SUSUN OLEH :</a:t>
            </a:r>
            <a:endParaRPr lang="en-US" sz="1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Gloucester MT Extra Condensed" pitchFamily="18" charset="0"/>
            </a:endParaRPr>
          </a:p>
          <a:p>
            <a:pPr lvl="0" algn="ctr">
              <a:buFont typeface="Wingdings" pitchFamily="2" charset="2"/>
              <a:buChar char="Ø"/>
            </a:pP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YOGI GINANJAR (0801135014)</a:t>
            </a:r>
          </a:p>
          <a:p>
            <a:pPr lvl="0" algn="ctr">
              <a:buFont typeface="Wingdings" pitchFamily="2" charset="2"/>
              <a:buChar char="Ø"/>
            </a:pP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MUAMAR (0801135010)</a:t>
            </a:r>
          </a:p>
          <a:p>
            <a:pPr lvl="0" algn="ctr">
              <a:buFont typeface="Wingdings" pitchFamily="2" charset="2"/>
              <a:buChar char="Ø"/>
            </a:pP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PUROYO BEKTIARSO</a:t>
            </a:r>
          </a:p>
          <a:p>
            <a:pPr algn="ctr">
              <a:buFont typeface="Wingdings" pitchFamily="2" charset="2"/>
              <a:buChar char="Ø"/>
            </a:pP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FKIF / FISIKA 5A</a:t>
            </a:r>
          </a:p>
          <a:p>
            <a:pPr lvl="0" algn="ctr">
              <a:buNone/>
            </a:pP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lvl="0" algn="ctr">
              <a:buFont typeface="Wingdings" pitchFamily="2" charset="2"/>
              <a:buChar char="Ø"/>
            </a:pP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lvl="0" algn="ctr">
              <a:buFont typeface="Wingdings" pitchFamily="2" charset="2"/>
              <a:buChar char="Ø"/>
            </a:pP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lvl="0" algn="ctr">
              <a:buFont typeface="Wingdings" pitchFamily="2" charset="2"/>
              <a:buChar char="Ø"/>
            </a:pP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lvl="0" algn="ctr">
              <a:buFont typeface="Wingdings" pitchFamily="2" charset="2"/>
              <a:buChar char="Ø"/>
            </a:pP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lvl="0" algn="ctr">
              <a:buFont typeface="Wingdings" pitchFamily="2" charset="2"/>
              <a:buChar char="Ø"/>
            </a:pP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lvl="0" algn="ctr">
              <a:buFont typeface="Wingdings" pitchFamily="2" charset="2"/>
              <a:buChar char="Ø"/>
            </a:pP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lvl="0" algn="ctr">
              <a:buFont typeface="Wingdings" pitchFamily="2" charset="2"/>
              <a:buChar char="Ø"/>
            </a:pP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algn="ctr">
              <a:buNone/>
            </a:pPr>
            <a:r>
              <a:rPr lang="fi-FI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Smbd Caption" pitchFamily="18" charset="0"/>
              </a:rPr>
              <a:t>UNIVERSITAS MUHAMMADIYAH Prof. Dr. HAMKA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Smbd Caption" pitchFamily="18" charset="0"/>
            </a:endParaRPr>
          </a:p>
          <a:p>
            <a:pPr algn="ctr">
              <a:buNone/>
            </a:pPr>
            <a:r>
              <a:rPr lang="fi-FI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Smbd Caption" pitchFamily="18" charset="0"/>
              </a:rPr>
              <a:t>2010 – 2011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Smbd Caption" pitchFamily="18" charset="0"/>
            </a:endParaRPr>
          </a:p>
          <a:p>
            <a:pPr algn="ctr">
              <a:buNone/>
            </a:pPr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>
              <a:buAutoNum type="alphaLcPeriod"/>
            </a:pPr>
            <a:r>
              <a:rPr lang="en-US" sz="1800" b="1" dirty="0" err="1" smtClean="0"/>
              <a:t>Nomenklatur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lapisan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Ionosfer</a:t>
            </a: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dirty="0" err="1" smtClean="0"/>
              <a:t>Lapisan</a:t>
            </a:r>
            <a:r>
              <a:rPr lang="en-US" sz="1800" dirty="0" smtClean="0"/>
              <a:t> </a:t>
            </a:r>
            <a:r>
              <a:rPr lang="en-US" sz="1800" dirty="0" err="1" smtClean="0"/>
              <a:t>ionosfer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dibedakan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tiga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D, E </a:t>
            </a:r>
            <a:r>
              <a:rPr lang="en-US" sz="1800" dirty="0" err="1" smtClean="0"/>
              <a:t>dan</a:t>
            </a:r>
            <a:r>
              <a:rPr lang="en-US" sz="1800" dirty="0" smtClean="0"/>
              <a:t> F.</a:t>
            </a:r>
          </a:p>
          <a:p>
            <a:r>
              <a:rPr lang="en-US" sz="1800" dirty="0" smtClean="0"/>
              <a:t>Daerah D: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Terletak</a:t>
            </a:r>
            <a:r>
              <a:rPr lang="en-US" sz="1800" dirty="0" smtClean="0"/>
              <a:t> </a:t>
            </a:r>
            <a:r>
              <a:rPr lang="en-US" sz="1800" dirty="0" err="1" smtClean="0"/>
              <a:t>diatas</a:t>
            </a:r>
            <a:r>
              <a:rPr lang="en-US" sz="1800" dirty="0" smtClean="0"/>
              <a:t> 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50 km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80 km. </a:t>
            </a:r>
            <a:r>
              <a:rPr lang="en-US" sz="1800" dirty="0" err="1" smtClean="0"/>
              <a:t>Konsentrasi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</a:t>
            </a:r>
            <a:r>
              <a:rPr lang="en-US" sz="1800" dirty="0" smtClean="0"/>
              <a:t> </a:t>
            </a:r>
            <a:r>
              <a:rPr lang="en-US" sz="1800" dirty="0" err="1" smtClean="0"/>
              <a:t>bervariasi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10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10</a:t>
            </a:r>
            <a:r>
              <a:rPr lang="en-US" sz="1800" baseline="30000" dirty="0" smtClean="0"/>
              <a:t>4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</a:t>
            </a:r>
            <a:r>
              <a:rPr lang="en-US" sz="1800" dirty="0" smtClean="0"/>
              <a:t>/cm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. Daerah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memantulkan</a:t>
            </a:r>
            <a:r>
              <a:rPr lang="en-US" sz="1800" dirty="0" smtClean="0"/>
              <a:t> </a:t>
            </a:r>
            <a:r>
              <a:rPr lang="en-US" sz="1800" dirty="0" err="1" smtClean="0"/>
              <a:t>gelombang</a:t>
            </a:r>
            <a:r>
              <a:rPr lang="en-US" sz="1800" dirty="0" smtClean="0"/>
              <a:t>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</a:t>
            </a:r>
            <a:r>
              <a:rPr lang="en-US" sz="1800" dirty="0" err="1" smtClean="0"/>
              <a:t>kilometrik</a:t>
            </a:r>
            <a:r>
              <a:rPr lang="en-US" sz="1800" dirty="0" smtClean="0"/>
              <a:t> (</a:t>
            </a:r>
            <a:r>
              <a:rPr lang="el-GR" sz="1800" dirty="0" smtClean="0"/>
              <a:t>λ</a:t>
            </a:r>
            <a:r>
              <a:rPr lang="en-US" sz="1800" dirty="0" smtClean="0"/>
              <a:t> = 1000 m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menyerap</a:t>
            </a:r>
            <a:r>
              <a:rPr lang="en-US" sz="1800" dirty="0" smtClean="0"/>
              <a:t> </a:t>
            </a:r>
            <a:r>
              <a:rPr lang="en-US" sz="1800" dirty="0" err="1" smtClean="0"/>
              <a:t>gelombang</a:t>
            </a:r>
            <a:r>
              <a:rPr lang="en-US" sz="1800" dirty="0" smtClean="0"/>
              <a:t> </a:t>
            </a:r>
            <a:r>
              <a:rPr lang="en-US" sz="1800" dirty="0" err="1" smtClean="0"/>
              <a:t>pendek</a:t>
            </a:r>
            <a:r>
              <a:rPr lang="en-US" sz="1800" dirty="0" smtClean="0"/>
              <a:t> (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meter).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/>
              <a:t>Daerah E: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 </a:t>
            </a:r>
            <a:r>
              <a:rPr lang="en-US" sz="1800" dirty="0" err="1" smtClean="0"/>
              <a:t>Terletak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80 km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160 km. </a:t>
            </a:r>
            <a:r>
              <a:rPr lang="en-US" sz="1800" dirty="0" err="1" smtClean="0"/>
              <a:t>Konsentrasi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</a:t>
            </a:r>
            <a:r>
              <a:rPr lang="en-US" sz="1800" dirty="0" smtClean="0"/>
              <a:t> </a:t>
            </a:r>
            <a:r>
              <a:rPr lang="en-US" sz="1800" dirty="0" err="1" smtClean="0"/>
              <a:t>bervariasi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10</a:t>
            </a:r>
            <a:r>
              <a:rPr lang="en-US" sz="1800" baseline="30000" dirty="0" smtClean="0"/>
              <a:t>5 </a:t>
            </a:r>
            <a:r>
              <a:rPr lang="en-US" sz="1800" dirty="0" err="1" smtClean="0"/>
              <a:t>elektron</a:t>
            </a:r>
            <a:r>
              <a:rPr lang="en-US" sz="1800" dirty="0" smtClean="0"/>
              <a:t>/cm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siang</a:t>
            </a:r>
            <a:r>
              <a:rPr lang="en-US" sz="1800" dirty="0" smtClean="0"/>
              <a:t> </a:t>
            </a:r>
            <a:r>
              <a:rPr lang="en-US" sz="1800" dirty="0" err="1" smtClean="0"/>
              <a:t>hari</a:t>
            </a:r>
            <a:r>
              <a:rPr lang="en-US" sz="1800" dirty="0" smtClean="0"/>
              <a:t>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10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</a:t>
            </a:r>
            <a:r>
              <a:rPr lang="en-US" sz="1800" dirty="0" smtClean="0"/>
              <a:t>/cm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malam</a:t>
            </a:r>
            <a:r>
              <a:rPr lang="en-US" sz="1800" dirty="0" smtClean="0"/>
              <a:t> </a:t>
            </a:r>
            <a:r>
              <a:rPr lang="en-US" sz="1800" dirty="0" err="1" smtClean="0"/>
              <a:t>hari</a:t>
            </a:r>
            <a:r>
              <a:rPr lang="en-US" sz="1800" dirty="0" smtClean="0"/>
              <a:t>. Daerah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memantulkan</a:t>
            </a:r>
            <a:r>
              <a:rPr lang="en-US" sz="1800" dirty="0" smtClean="0"/>
              <a:t> </a:t>
            </a:r>
            <a:r>
              <a:rPr lang="en-US" sz="1800" dirty="0" err="1" smtClean="0"/>
              <a:t>gelombang</a:t>
            </a:r>
            <a:r>
              <a:rPr lang="en-US" sz="1800" dirty="0" smtClean="0"/>
              <a:t> </a:t>
            </a:r>
            <a:r>
              <a:rPr lang="en-US" sz="1800" dirty="0" err="1" smtClean="0"/>
              <a:t>hektometrik</a:t>
            </a:r>
            <a:r>
              <a:rPr lang="en-US" sz="1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/>
              <a:t>Daerah F: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Terletak</a:t>
            </a:r>
            <a:r>
              <a:rPr lang="en-US" sz="1800" dirty="0" smtClean="0"/>
              <a:t> </a:t>
            </a:r>
            <a:r>
              <a:rPr lang="en-US" sz="1800" dirty="0" err="1" smtClean="0"/>
              <a:t>diatas</a:t>
            </a:r>
            <a:r>
              <a:rPr lang="en-US" sz="1800" dirty="0" smtClean="0"/>
              <a:t> 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160 km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</a:t>
            </a:r>
            <a:r>
              <a:rPr lang="en-US" sz="1800" dirty="0" err="1" smtClean="0"/>
              <a:t>paras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. Daerah F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lapisan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F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F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. Daerah F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tipis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ketebalan</a:t>
            </a:r>
            <a:r>
              <a:rPr lang="en-US" sz="1800" dirty="0" smtClean="0"/>
              <a:t> </a:t>
            </a:r>
            <a:r>
              <a:rPr lang="en-US" sz="1800" dirty="0" err="1" smtClean="0"/>
              <a:t>sekitar</a:t>
            </a:r>
            <a:r>
              <a:rPr lang="en-US" sz="1800" dirty="0" smtClean="0"/>
              <a:t> 60 km,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F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ketebalan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besar</a:t>
            </a:r>
            <a:r>
              <a:rPr lang="en-US" sz="1800" dirty="0" smtClean="0"/>
              <a:t>. </a:t>
            </a:r>
            <a:r>
              <a:rPr lang="en-US" sz="1800" dirty="0" err="1" smtClean="0"/>
              <a:t>Konsentrasi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F </a:t>
            </a:r>
            <a:r>
              <a:rPr lang="en-US" sz="1800" dirty="0" err="1" smtClean="0"/>
              <a:t>mencapai</a:t>
            </a:r>
            <a:r>
              <a:rPr lang="en-US" sz="1800" dirty="0" smtClean="0"/>
              <a:t> 2 x 10</a:t>
            </a:r>
            <a:r>
              <a:rPr lang="en-US" sz="1800" baseline="30000" dirty="0" smtClean="0"/>
              <a:t>6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</a:t>
            </a:r>
            <a:r>
              <a:rPr lang="en-US" sz="1800" dirty="0" smtClean="0"/>
              <a:t>/cm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400 km. Daerah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memantulkan</a:t>
            </a:r>
            <a:r>
              <a:rPr lang="en-US" sz="1800" dirty="0" smtClean="0"/>
              <a:t> </a:t>
            </a:r>
            <a:r>
              <a:rPr lang="en-US" sz="1800" dirty="0" err="1" smtClean="0"/>
              <a:t>gelombang</a:t>
            </a:r>
            <a:r>
              <a:rPr lang="en-US" sz="1800" dirty="0" smtClean="0"/>
              <a:t> </a:t>
            </a:r>
            <a:r>
              <a:rPr lang="en-US" sz="1800" dirty="0" err="1" smtClean="0"/>
              <a:t>metrik</a:t>
            </a:r>
            <a:r>
              <a:rPr lang="en-US" sz="18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b. </a:t>
            </a:r>
            <a:r>
              <a:rPr lang="en-US" sz="1800" b="1" dirty="0" err="1" smtClean="0"/>
              <a:t>Pembentukan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Ionosfer</a:t>
            </a:r>
            <a:endParaRPr lang="en-US" sz="1800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b="1" dirty="0" smtClean="0"/>
              <a:t>		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radiasi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menyebabkan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ionisasi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atmosfer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, </a:t>
            </a:r>
            <a:r>
              <a:rPr lang="en-US" sz="1800" dirty="0" err="1" smtClean="0"/>
              <a:t>sinar</a:t>
            </a:r>
            <a:r>
              <a:rPr lang="en-US" sz="1800" dirty="0" smtClean="0"/>
              <a:t> X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radiasi</a:t>
            </a:r>
            <a:r>
              <a:rPr lang="en-US" sz="1800" dirty="0" smtClean="0"/>
              <a:t> ultra violet </a:t>
            </a:r>
            <a:r>
              <a:rPr lang="en-US" sz="1800" dirty="0" err="1" smtClean="0"/>
              <a:t>ekstrim</a:t>
            </a:r>
            <a:r>
              <a:rPr lang="en-US" sz="1800" dirty="0" smtClean="0"/>
              <a:t> (EUV). </a:t>
            </a:r>
            <a:r>
              <a:rPr lang="en-US" sz="1800" dirty="0" err="1" smtClean="0"/>
              <a:t>Sinar</a:t>
            </a:r>
            <a:r>
              <a:rPr lang="en-US" sz="1800" dirty="0" smtClean="0"/>
              <a:t> X </a:t>
            </a:r>
            <a:r>
              <a:rPr lang="en-US" sz="1800" dirty="0" err="1" smtClean="0"/>
              <a:t>keluaran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matahari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iregular</a:t>
            </a:r>
            <a:r>
              <a:rPr lang="en-US" sz="1800" dirty="0" smtClean="0"/>
              <a:t>, </a:t>
            </a:r>
            <a:r>
              <a:rPr lang="en-US" sz="1800" dirty="0" err="1" smtClean="0"/>
              <a:t>meningkat</a:t>
            </a:r>
            <a:r>
              <a:rPr lang="en-US" sz="1800" dirty="0" smtClean="0"/>
              <a:t> </a:t>
            </a:r>
            <a:r>
              <a:rPr lang="en-US" sz="1800" dirty="0" err="1" smtClean="0"/>
              <a:t>kuat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gejolak</a:t>
            </a:r>
            <a:r>
              <a:rPr lang="en-US" sz="1800" dirty="0" smtClean="0"/>
              <a:t> </a:t>
            </a:r>
            <a:r>
              <a:rPr lang="en-US" sz="1800" dirty="0" err="1" smtClean="0"/>
              <a:t>panas</a:t>
            </a:r>
            <a:r>
              <a:rPr lang="en-US" sz="1800" dirty="0" smtClean="0"/>
              <a:t> </a:t>
            </a:r>
            <a:r>
              <a:rPr lang="en-US" sz="1800" dirty="0" err="1" smtClean="0"/>
              <a:t>matahari</a:t>
            </a:r>
            <a:r>
              <a:rPr lang="en-US" sz="1800" dirty="0" smtClean="0"/>
              <a:t> (solar flares) </a:t>
            </a:r>
            <a:r>
              <a:rPr lang="en-US" sz="1800" dirty="0" err="1" smtClean="0"/>
              <a:t>besar</a:t>
            </a:r>
            <a:r>
              <a:rPr lang="en-US" sz="1800" dirty="0" smtClean="0"/>
              <a:t>. </a:t>
            </a:r>
            <a:r>
              <a:rPr lang="en-US" sz="1800" dirty="0" err="1" smtClean="0"/>
              <a:t>Sinar</a:t>
            </a:r>
            <a:r>
              <a:rPr lang="en-US" sz="1800" dirty="0" smtClean="0"/>
              <a:t> X </a:t>
            </a:r>
            <a:r>
              <a:rPr lang="en-US" sz="1800" dirty="0" err="1" smtClean="0"/>
              <a:t>mengionisasi</a:t>
            </a:r>
            <a:r>
              <a:rPr lang="en-US" sz="1800" dirty="0" smtClean="0"/>
              <a:t> gas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D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E. </a:t>
            </a:r>
            <a:r>
              <a:rPr lang="en-US" sz="1800" dirty="0" err="1" smtClean="0"/>
              <a:t>Radiasi</a:t>
            </a:r>
            <a:r>
              <a:rPr lang="en-US" sz="1800" dirty="0" smtClean="0"/>
              <a:t> EUV (extreme ultra violet)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radiasi</a:t>
            </a:r>
            <a:r>
              <a:rPr lang="en-US" sz="1800" dirty="0" smtClean="0"/>
              <a:t> </a:t>
            </a:r>
            <a:r>
              <a:rPr lang="en-US" sz="1800" dirty="0" err="1" smtClean="0"/>
              <a:t>pengionisasi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. EUV </a:t>
            </a:r>
            <a:r>
              <a:rPr lang="en-US" sz="1800" dirty="0" err="1" smtClean="0"/>
              <a:t>dihasilkan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dalan</a:t>
            </a:r>
            <a:r>
              <a:rPr lang="en-US" sz="1800" dirty="0" smtClean="0"/>
              <a:t> </a:t>
            </a:r>
            <a:r>
              <a:rPr lang="en-US" sz="1800" dirty="0" err="1" smtClean="0"/>
              <a:t>khromosfer</a:t>
            </a:r>
            <a:r>
              <a:rPr lang="en-US" sz="1800" dirty="0" smtClean="0"/>
              <a:t> </a:t>
            </a:r>
            <a:r>
              <a:rPr lang="en-US" sz="1800" dirty="0" err="1" smtClean="0"/>
              <a:t>matahari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</a:t>
            </a:r>
            <a:r>
              <a:rPr lang="en-US" sz="1800" dirty="0" err="1" smtClean="0"/>
              <a:t>gangguan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melapisi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</a:t>
            </a:r>
            <a:r>
              <a:rPr lang="en-US" sz="1800" dirty="0" err="1" smtClean="0"/>
              <a:t>noda</a:t>
            </a:r>
            <a:r>
              <a:rPr lang="en-US" sz="1800" dirty="0" smtClean="0"/>
              <a:t> </a:t>
            </a:r>
            <a:r>
              <a:rPr lang="en-US" sz="1800" dirty="0" err="1" smtClean="0"/>
              <a:t>matahari</a:t>
            </a:r>
            <a:r>
              <a:rPr lang="en-US" sz="1800" dirty="0" smtClean="0"/>
              <a:t> (sunspot).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umumnya</a:t>
            </a:r>
            <a:r>
              <a:rPr lang="en-US" sz="1800" dirty="0" smtClean="0"/>
              <a:t> </a:t>
            </a:r>
            <a:r>
              <a:rPr lang="en-US" sz="1800" dirty="0" err="1" smtClean="0"/>
              <a:t>keluaran</a:t>
            </a:r>
            <a:r>
              <a:rPr lang="en-US" sz="1800" dirty="0" smtClean="0"/>
              <a:t> EUV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matahari</a:t>
            </a:r>
            <a:r>
              <a:rPr lang="en-US" sz="1800" dirty="0" smtClean="0"/>
              <a:t> </a:t>
            </a:r>
            <a:r>
              <a:rPr lang="en-US" sz="1800" dirty="0" err="1" smtClean="0"/>
              <a:t>mendekati</a:t>
            </a:r>
            <a:r>
              <a:rPr lang="en-US" sz="1800" dirty="0" smtClean="0"/>
              <a:t> </a:t>
            </a:r>
            <a:r>
              <a:rPr lang="en-US" sz="1800" dirty="0" err="1" smtClean="0"/>
              <a:t>konstan</a:t>
            </a:r>
            <a:r>
              <a:rPr lang="en-US" sz="1800" dirty="0" smtClean="0"/>
              <a:t>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berubah</a:t>
            </a:r>
            <a:r>
              <a:rPr lang="en-US" sz="1800" dirty="0" smtClean="0"/>
              <a:t> </a:t>
            </a:r>
            <a:r>
              <a:rPr lang="en-US" sz="1800" dirty="0" err="1" smtClean="0"/>
              <a:t>bulanan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tahunan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noda</a:t>
            </a:r>
            <a:r>
              <a:rPr lang="en-US" sz="1800" dirty="0" smtClean="0"/>
              <a:t> </a:t>
            </a:r>
            <a:r>
              <a:rPr lang="en-US" sz="1800" dirty="0" err="1" smtClean="0"/>
              <a:t>matahari</a:t>
            </a:r>
            <a:r>
              <a:rPr lang="en-US" sz="1800" dirty="0" smtClean="0"/>
              <a:t>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6.5. </a:t>
            </a:r>
            <a:r>
              <a:rPr lang="en-US" sz="1800" b="1" dirty="0" err="1" smtClean="0"/>
              <a:t>Kompleksitas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Atmosfer</a:t>
            </a:r>
            <a:r>
              <a:rPr lang="en-US" sz="1800" b="1" dirty="0" smtClean="0"/>
              <a:t> Indonesia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Atmosfer</a:t>
            </a:r>
            <a:r>
              <a:rPr lang="en-US" sz="1800" dirty="0" smtClean="0"/>
              <a:t> </a:t>
            </a:r>
            <a:r>
              <a:rPr lang="en-US" sz="1800" dirty="0" err="1" smtClean="0"/>
              <a:t>diatas</a:t>
            </a:r>
            <a:r>
              <a:rPr lang="en-US" sz="1800" dirty="0" smtClean="0"/>
              <a:t> </a:t>
            </a:r>
            <a:r>
              <a:rPr lang="en-US" sz="1800" dirty="0" err="1" smtClean="0"/>
              <a:t>benua</a:t>
            </a:r>
            <a:r>
              <a:rPr lang="en-US" sz="1800" dirty="0" smtClean="0"/>
              <a:t> </a:t>
            </a:r>
            <a:r>
              <a:rPr lang="en-US" sz="1800" dirty="0" err="1" smtClean="0"/>
              <a:t>maritim</a:t>
            </a:r>
            <a:r>
              <a:rPr lang="en-US" sz="1800" dirty="0"/>
              <a:t> </a:t>
            </a:r>
            <a:r>
              <a:rPr lang="en-US" sz="1800" dirty="0" smtClean="0"/>
              <a:t>Indonesia </a:t>
            </a:r>
            <a:r>
              <a:rPr lang="en-US" sz="1800" dirty="0" err="1" smtClean="0"/>
              <a:t>memaikan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peranan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unik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atmosfer</a:t>
            </a:r>
            <a:r>
              <a:rPr lang="en-US" sz="1800" dirty="0" smtClean="0"/>
              <a:t> global. Di </a:t>
            </a:r>
            <a:r>
              <a:rPr lang="en-US" sz="1800" dirty="0" err="1" smtClean="0"/>
              <a:t>benua</a:t>
            </a:r>
            <a:r>
              <a:rPr lang="en-US" sz="1800" dirty="0" smtClean="0"/>
              <a:t> </a:t>
            </a:r>
            <a:r>
              <a:rPr lang="en-US" sz="1800" dirty="0" err="1" smtClean="0"/>
              <a:t>maritim</a:t>
            </a:r>
            <a:r>
              <a:rPr lang="en-US" sz="1800" dirty="0" smtClean="0"/>
              <a:t> Indonesia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70%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perairan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uap</a:t>
            </a:r>
            <a:r>
              <a:rPr lang="en-US" sz="1800" dirty="0" smtClean="0"/>
              <a:t> air yang </a:t>
            </a:r>
            <a:r>
              <a:rPr lang="en-US" sz="1800" dirty="0" err="1" smtClean="0"/>
              <a:t>bisa</a:t>
            </a:r>
            <a:r>
              <a:rPr lang="en-US" sz="1800" dirty="0"/>
              <a:t> </a:t>
            </a:r>
            <a:r>
              <a:rPr lang="en-US" sz="1800" dirty="0" err="1" smtClean="0"/>
              <a:t>diendapkan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pembentukan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awannya</a:t>
            </a:r>
            <a:r>
              <a:rPr lang="en-US" sz="1800" dirty="0" smtClean="0"/>
              <a:t> </a:t>
            </a:r>
            <a:r>
              <a:rPr lang="en-US" sz="1800" dirty="0" err="1" smtClean="0"/>
              <a:t>unik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curah</a:t>
            </a:r>
            <a:r>
              <a:rPr lang="en-US" sz="1800" dirty="0" smtClean="0"/>
              <a:t> </a:t>
            </a:r>
            <a:r>
              <a:rPr lang="en-US" sz="1800" dirty="0" err="1" smtClean="0"/>
              <a:t>hujannya</a:t>
            </a:r>
            <a:r>
              <a:rPr lang="en-US" sz="1800" dirty="0" smtClean="0"/>
              <a:t> </a:t>
            </a:r>
            <a:r>
              <a:rPr lang="en-US" sz="1800" dirty="0" err="1" smtClean="0"/>
              <a:t>berfluktuasi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musim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musim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. Daerah </a:t>
            </a:r>
            <a:r>
              <a:rPr lang="en-US" sz="1800" dirty="0" err="1" smtClean="0"/>
              <a:t>ekuator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</a:t>
            </a:r>
            <a:r>
              <a:rPr lang="en-US" sz="1800" dirty="0" err="1" smtClean="0"/>
              <a:t>pembangkit</a:t>
            </a:r>
            <a:r>
              <a:rPr lang="en-US" sz="1800" dirty="0" smtClean="0"/>
              <a:t> </a:t>
            </a:r>
            <a:r>
              <a:rPr lang="en-US" sz="1800" dirty="0" err="1" smtClean="0"/>
              <a:t>gerak</a:t>
            </a:r>
            <a:r>
              <a:rPr lang="en-US" sz="1800" dirty="0" smtClean="0"/>
              <a:t> </a:t>
            </a:r>
            <a:r>
              <a:rPr lang="en-US" sz="1800" dirty="0" err="1" smtClean="0"/>
              <a:t>atmosfer</a:t>
            </a:r>
            <a:r>
              <a:rPr lang="en-US" sz="1800" dirty="0" smtClean="0"/>
              <a:t> </a:t>
            </a:r>
            <a:r>
              <a:rPr lang="en-US" sz="1800" dirty="0" err="1" smtClean="0"/>
              <a:t>skala</a:t>
            </a:r>
            <a:r>
              <a:rPr lang="en-US" sz="1800" dirty="0" smtClean="0"/>
              <a:t> </a:t>
            </a:r>
            <a:r>
              <a:rPr lang="en-US" sz="1800" dirty="0" err="1" smtClean="0"/>
              <a:t>kecil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berpengaruh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 global.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b="1" dirty="0" smtClean="0"/>
              <a:t>6.6. Model </a:t>
            </a:r>
            <a:r>
              <a:rPr lang="en-US" sz="1800" b="1" dirty="0" err="1" smtClean="0"/>
              <a:t>Atmosfer</a:t>
            </a: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AutoNum type="alphaLcPeriod"/>
            </a:pPr>
            <a:r>
              <a:rPr lang="en-US" sz="1800" b="1" dirty="0" smtClean="0"/>
              <a:t>Model </a:t>
            </a:r>
            <a:r>
              <a:rPr lang="en-US" sz="1800" b="1" dirty="0" err="1" smtClean="0"/>
              <a:t>Densitas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Konstan</a:t>
            </a:r>
            <a:endParaRPr lang="en-US" sz="1800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</a:t>
            </a:r>
            <a:r>
              <a:rPr lang="en-US" sz="1800" dirty="0" smtClean="0"/>
              <a:t>Model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menganggap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densitas</a:t>
            </a:r>
            <a:r>
              <a:rPr lang="en-US" sz="1800" dirty="0" smtClean="0"/>
              <a:t> </a:t>
            </a:r>
            <a:r>
              <a:rPr lang="en-US" sz="1800" dirty="0" err="1" smtClean="0"/>
              <a:t>atmosfer</a:t>
            </a:r>
            <a:r>
              <a:rPr lang="en-US" sz="1800" dirty="0" smtClean="0"/>
              <a:t> </a:t>
            </a:r>
            <a:r>
              <a:rPr lang="en-US" sz="1800" dirty="0" err="1" smtClean="0"/>
              <a:t>konstan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nilainya</a:t>
            </a:r>
            <a:r>
              <a:rPr lang="en-US" sz="1800" dirty="0" smtClean="0"/>
              <a:t> </a:t>
            </a:r>
            <a:r>
              <a:rPr lang="en-US" sz="1800" dirty="0" err="1" smtClean="0"/>
              <a:t>tetap</a:t>
            </a:r>
            <a:r>
              <a:rPr lang="en-US" sz="1800" dirty="0" smtClean="0"/>
              <a:t> (</a:t>
            </a:r>
            <a:r>
              <a:rPr lang="en-US" sz="1800" dirty="0" err="1" smtClean="0"/>
              <a:t>konstan</a:t>
            </a:r>
            <a:r>
              <a:rPr lang="en-US" sz="1800" dirty="0" smtClean="0"/>
              <a:t>)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paras</a:t>
            </a:r>
            <a:r>
              <a:rPr lang="en-US" sz="1800" dirty="0" smtClean="0"/>
              <a:t> </a:t>
            </a:r>
            <a:r>
              <a:rPr lang="en-US" sz="1800" dirty="0" err="1" smtClean="0"/>
              <a:t>laut</a:t>
            </a:r>
            <a:r>
              <a:rPr lang="en-US" sz="1800" dirty="0" smtClean="0"/>
              <a:t>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</a:t>
            </a:r>
            <a:r>
              <a:rPr lang="en-US" sz="1800" dirty="0" err="1" smtClean="0"/>
              <a:t>puncak</a:t>
            </a:r>
            <a:r>
              <a:rPr lang="en-US" sz="1800" dirty="0" smtClean="0"/>
              <a:t> </a:t>
            </a:r>
            <a:r>
              <a:rPr lang="en-US" sz="1800" dirty="0" err="1" smtClean="0"/>
              <a:t>atmosfer</a:t>
            </a:r>
            <a:r>
              <a:rPr lang="en-US" sz="1800" dirty="0" smtClean="0"/>
              <a:t>. </a:t>
            </a:r>
            <a:r>
              <a:rPr lang="en-US" sz="1800" dirty="0" err="1" smtClean="0"/>
              <a:t>Konsep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atmosfer</a:t>
            </a:r>
            <a:r>
              <a:rPr lang="en-US" sz="1800" dirty="0" smtClean="0"/>
              <a:t> </a:t>
            </a:r>
            <a:r>
              <a:rPr lang="en-US" sz="1800" dirty="0" err="1" smtClean="0"/>
              <a:t>homogen</a:t>
            </a:r>
            <a:r>
              <a:rPr lang="en-US" sz="1800" dirty="0" smtClean="0"/>
              <a:t>. </a:t>
            </a:r>
            <a:r>
              <a:rPr lang="en-US" sz="1800" dirty="0" err="1" smtClean="0"/>
              <a:t>Dalam</a:t>
            </a:r>
            <a:r>
              <a:rPr lang="en-US" sz="1800" dirty="0" smtClean="0"/>
              <a:t> model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variasi</a:t>
            </a:r>
            <a:r>
              <a:rPr lang="en-US" sz="1800" dirty="0" smtClean="0"/>
              <a:t>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hidrostatik</a:t>
            </a:r>
            <a:r>
              <a:rPr lang="en-US" sz="1800" dirty="0" smtClean="0"/>
              <a:t>:</a:t>
            </a:r>
          </a:p>
          <a:p>
            <a:pPr algn="just">
              <a:lnSpc>
                <a:spcPct val="150000"/>
              </a:lnSpc>
              <a:buNone/>
            </a:pPr>
            <a:endParaRPr lang="en-US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ket</a:t>
            </a:r>
            <a:r>
              <a:rPr lang="en-US" sz="1800" dirty="0" smtClean="0"/>
              <a:t>: </a:t>
            </a:r>
            <a:r>
              <a:rPr lang="en-US" sz="1800" dirty="0" err="1" smtClean="0"/>
              <a:t>dp</a:t>
            </a:r>
            <a:r>
              <a:rPr lang="en-US" sz="1800" dirty="0" smtClean="0"/>
              <a:t> =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akibat</a:t>
            </a:r>
            <a:r>
              <a:rPr lang="en-US" sz="1800" dirty="0" smtClean="0"/>
              <a:t> </a:t>
            </a:r>
            <a:r>
              <a:rPr lang="en-US" sz="1800" dirty="0" err="1" smtClean="0"/>
              <a:t>pertambahan</a:t>
            </a:r>
            <a:r>
              <a:rPr lang="en-US" sz="1800" dirty="0" smtClean="0"/>
              <a:t> 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dz.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        </a:t>
            </a:r>
            <a:r>
              <a:rPr lang="el-GR" sz="1800" dirty="0" smtClean="0"/>
              <a:t>ρ</a:t>
            </a:r>
            <a:r>
              <a:rPr lang="en-US" sz="1800" dirty="0" smtClean="0"/>
              <a:t>   = </a:t>
            </a:r>
            <a:r>
              <a:rPr lang="en-US" sz="1800" dirty="0" err="1" smtClean="0"/>
              <a:t>densitas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endParaRPr lang="en-US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        g   = </a:t>
            </a:r>
            <a:r>
              <a:rPr lang="en-US" sz="1800" dirty="0" err="1" smtClean="0"/>
              <a:t>percepatan</a:t>
            </a:r>
            <a:r>
              <a:rPr lang="en-US" sz="1800" dirty="0" smtClean="0"/>
              <a:t> </a:t>
            </a:r>
            <a:r>
              <a:rPr lang="en-US" sz="1800" dirty="0" err="1" smtClean="0"/>
              <a:t>gravitasi</a:t>
            </a:r>
            <a:r>
              <a:rPr lang="en-US" sz="1800" dirty="0" smtClean="0"/>
              <a:t>		</a:t>
            </a:r>
          </a:p>
          <a:p>
            <a:pPr algn="just">
              <a:lnSpc>
                <a:spcPct val="150000"/>
              </a:lnSpc>
              <a:buAutoNum type="alphaLcPeriod" startAt="2"/>
            </a:pPr>
            <a:r>
              <a:rPr lang="en-US" sz="1800" b="1" dirty="0" smtClean="0"/>
              <a:t>Model </a:t>
            </a:r>
            <a:r>
              <a:rPr lang="en-US" sz="1800" b="1" dirty="0" err="1" smtClean="0"/>
              <a:t>Isotermal</a:t>
            </a:r>
            <a:endParaRPr lang="en-US" sz="1800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b="1" dirty="0" smtClean="0"/>
              <a:t>	</a:t>
            </a:r>
            <a:r>
              <a:rPr lang="en-US" sz="1800" dirty="0" smtClean="0"/>
              <a:t>	Model </a:t>
            </a:r>
            <a:r>
              <a:rPr lang="en-US" sz="1800" dirty="0" err="1" smtClean="0"/>
              <a:t>isotermal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temperatur</a:t>
            </a:r>
            <a:r>
              <a:rPr lang="en-US" sz="1800" dirty="0" smtClean="0"/>
              <a:t> </a:t>
            </a:r>
            <a:r>
              <a:rPr lang="en-US" sz="1800" dirty="0" err="1" smtClean="0"/>
              <a:t>konstan</a:t>
            </a:r>
            <a:r>
              <a:rPr lang="en-US" sz="1800" dirty="0" smtClean="0"/>
              <a:t>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mengambil</a:t>
            </a:r>
            <a:r>
              <a:rPr lang="en-US" sz="1800" dirty="0" smtClean="0"/>
              <a:t> </a:t>
            </a:r>
            <a:r>
              <a:rPr lang="el-GR" sz="1800" dirty="0" smtClean="0"/>
              <a:t>γ</a:t>
            </a:r>
            <a:r>
              <a:rPr lang="en-US" sz="1800" dirty="0" smtClean="0"/>
              <a:t> =0, </a:t>
            </a:r>
            <a:r>
              <a:rPr lang="en-US" sz="1800" dirty="0" err="1"/>
              <a:t>T</a:t>
            </a:r>
            <a:r>
              <a:rPr lang="en-US" sz="1800" baseline="-25000" dirty="0" err="1"/>
              <a:t>z</a:t>
            </a:r>
            <a:r>
              <a:rPr lang="en-US" sz="1800" dirty="0"/>
              <a:t> = T</a:t>
            </a:r>
            <a:r>
              <a:rPr lang="en-US" sz="1800" baseline="-25000" dirty="0"/>
              <a:t>0</a:t>
            </a:r>
            <a:r>
              <a:rPr lang="en-US" sz="1800" dirty="0"/>
              <a:t> = </a:t>
            </a:r>
            <a:r>
              <a:rPr lang="en-US" sz="1800" dirty="0" err="1" smtClean="0"/>
              <a:t>konstan</a:t>
            </a:r>
            <a:r>
              <a:rPr lang="en-US" sz="1800" dirty="0" smtClean="0"/>
              <a:t>. </a:t>
            </a:r>
            <a:r>
              <a:rPr lang="en-US" sz="1800" dirty="0" err="1" smtClean="0"/>
              <a:t>Ekspresi</a:t>
            </a:r>
            <a:r>
              <a:rPr lang="en-US" sz="1800" dirty="0" smtClean="0"/>
              <a:t> </a:t>
            </a:r>
            <a:r>
              <a:rPr lang="en-US" sz="1800" dirty="0" err="1" smtClean="0"/>
              <a:t>analitik</a:t>
            </a:r>
            <a:r>
              <a:rPr lang="en-US" sz="1800" dirty="0" smtClean="0"/>
              <a:t> model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dikembangkan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(6.2)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mengganti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l-GR" sz="1800" dirty="0" smtClean="0"/>
              <a:t>ρ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keadaan</a:t>
            </a:r>
            <a:r>
              <a:rPr lang="en-US" sz="1800" dirty="0" smtClean="0"/>
              <a:t> (6.6), yang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:</a:t>
            </a:r>
          </a:p>
          <a:p>
            <a:pPr algn="just">
              <a:lnSpc>
                <a:spcPct val="150000"/>
              </a:lnSpc>
              <a:buNone/>
            </a:pPr>
            <a:endParaRPr lang="en-US" sz="1800" dirty="0"/>
          </a:p>
          <a:p>
            <a:pPr algn="just">
              <a:lnSpc>
                <a:spcPct val="150000"/>
              </a:lnSpc>
              <a:buNone/>
            </a:pPr>
            <a:r>
              <a:rPr lang="en-US" sz="1800" b="1" dirty="0" smtClean="0"/>
              <a:t>		</a:t>
            </a:r>
            <a:endParaRPr lang="en-US" sz="18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209800"/>
            <a:ext cx="3276599" cy="609600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5638800"/>
            <a:ext cx="3781425" cy="762000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AutoNum type="alphaLcPeriod" startAt="3"/>
            </a:pPr>
            <a:r>
              <a:rPr lang="en-US" sz="1800" b="1" dirty="0" smtClean="0"/>
              <a:t>Model </a:t>
            </a:r>
            <a:r>
              <a:rPr lang="en-US" sz="1800" b="1" dirty="0" err="1" smtClean="0"/>
              <a:t>Politropik</a:t>
            </a:r>
            <a:endParaRPr lang="en-US" sz="1800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Model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model </a:t>
            </a:r>
            <a:r>
              <a:rPr lang="en-US" sz="1800" dirty="0" err="1" smtClean="0"/>
              <a:t>susut</a:t>
            </a:r>
            <a:r>
              <a:rPr lang="en-US" sz="1800" dirty="0" smtClean="0"/>
              <a:t> </a:t>
            </a:r>
            <a:r>
              <a:rPr lang="en-US" sz="1800" dirty="0" err="1" smtClean="0"/>
              <a:t>temperatur</a:t>
            </a:r>
            <a:r>
              <a:rPr lang="en-US" sz="1800" dirty="0" smtClean="0"/>
              <a:t> (lapse rate) </a:t>
            </a:r>
            <a:r>
              <a:rPr lang="en-US" sz="1800" dirty="0" err="1" smtClean="0"/>
              <a:t>konstan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pertengahan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model </a:t>
            </a:r>
            <a:r>
              <a:rPr lang="en-US" sz="1800" dirty="0" err="1" smtClean="0"/>
              <a:t>densitas</a:t>
            </a:r>
            <a:r>
              <a:rPr lang="en-US" sz="1800" dirty="0" smtClean="0"/>
              <a:t> </a:t>
            </a:r>
            <a:r>
              <a:rPr lang="en-US" sz="1800" dirty="0" err="1" smtClean="0"/>
              <a:t>konstan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isotermal</a:t>
            </a:r>
            <a:r>
              <a:rPr lang="en-US" sz="1800" dirty="0" smtClean="0"/>
              <a:t>. </a:t>
            </a:r>
            <a:r>
              <a:rPr lang="en-US" sz="1800" dirty="0" err="1" smtClean="0"/>
              <a:t>Pada</a:t>
            </a:r>
            <a:r>
              <a:rPr lang="en-US" sz="1800" dirty="0" smtClean="0"/>
              <a:t> model </a:t>
            </a:r>
            <a:r>
              <a:rPr lang="el-GR" sz="1800" dirty="0" smtClean="0"/>
              <a:t>ρ</a:t>
            </a:r>
            <a:r>
              <a:rPr lang="en-US" sz="1800" dirty="0" smtClean="0"/>
              <a:t> </a:t>
            </a:r>
            <a:r>
              <a:rPr lang="en-US" sz="1800" dirty="0" err="1" smtClean="0"/>
              <a:t>konstan</a:t>
            </a:r>
            <a:r>
              <a:rPr lang="en-US" sz="1800" dirty="0" smtClean="0"/>
              <a:t>, γ = 3,4 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C/100 m,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model </a:t>
            </a:r>
            <a:r>
              <a:rPr lang="en-US" sz="1800" dirty="0" err="1" smtClean="0"/>
              <a:t>isotermal</a:t>
            </a:r>
            <a:r>
              <a:rPr lang="en-US" sz="1800" dirty="0" smtClean="0"/>
              <a:t>, </a:t>
            </a:r>
            <a:r>
              <a:rPr lang="en-US" sz="1800" dirty="0" err="1" smtClean="0"/>
              <a:t>susut</a:t>
            </a:r>
            <a:r>
              <a:rPr lang="en-US" sz="1800" dirty="0" smtClean="0"/>
              <a:t> </a:t>
            </a:r>
            <a:r>
              <a:rPr lang="en-US" sz="1800" dirty="0" err="1" smtClean="0"/>
              <a:t>temperaturnya</a:t>
            </a:r>
            <a:r>
              <a:rPr lang="en-US" sz="1800" dirty="0" smtClean="0"/>
              <a:t> </a:t>
            </a:r>
            <a:r>
              <a:rPr lang="el-GR" sz="1800" dirty="0" smtClean="0"/>
              <a:t>γ</a:t>
            </a:r>
            <a:r>
              <a:rPr lang="en-US" sz="1800" dirty="0" smtClean="0"/>
              <a:t> = 0.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err="1" smtClean="0"/>
              <a:t>Kesimpulan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 marL="1588" indent="-1588" algn="just">
              <a:lnSpc>
                <a:spcPct val="150000"/>
              </a:lnSpc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pembagian</a:t>
            </a:r>
            <a:r>
              <a:rPr lang="en-US" sz="2000" dirty="0" smtClean="0"/>
              <a:t> </a:t>
            </a:r>
            <a:r>
              <a:rPr lang="en-US" sz="2000" dirty="0" err="1" smtClean="0"/>
              <a:t>atmosfer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lapisan-lapisan</a:t>
            </a:r>
            <a:r>
              <a:rPr lang="en-US" sz="2000" dirty="0" smtClean="0"/>
              <a:t> </a:t>
            </a:r>
            <a:r>
              <a:rPr lang="en-US" sz="2000" dirty="0" err="1" smtClean="0"/>
              <a:t>atmosfer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Troposfer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Stratosfer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Mesosfer</a:t>
            </a:r>
            <a:r>
              <a:rPr lang="en-US" sz="20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Termosfer</a:t>
            </a:r>
            <a:endParaRPr lang="en-US" sz="20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err="1" smtClean="0"/>
              <a:t>Komposisi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Atmosfer</a:t>
            </a:r>
            <a:endParaRPr lang="en-US" sz="2000" dirty="0" smtClean="0"/>
          </a:p>
          <a:p>
            <a:pPr marL="1588" indent="-1588" algn="just">
              <a:lnSpc>
                <a:spcPct val="150000"/>
              </a:lnSpc>
              <a:buNone/>
            </a:pP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4876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62500" lnSpcReduction="20000"/>
          </a:bodyPr>
          <a:lstStyle/>
          <a:p>
            <a:pPr marL="1588" indent="-1588" algn="just">
              <a:lnSpc>
                <a:spcPct val="150000"/>
              </a:lnSpc>
              <a:buNone/>
            </a:pPr>
            <a:r>
              <a:rPr lang="en-US" sz="2000" dirty="0" smtClean="0"/>
              <a:t>		</a:t>
            </a:r>
            <a:r>
              <a:rPr lang="en-US" sz="2900" b="1" i="1" dirty="0" err="1" smtClean="0"/>
              <a:t>Ionosfer</a:t>
            </a:r>
            <a:r>
              <a:rPr lang="en-US" sz="2900" dirty="0" smtClean="0"/>
              <a:t> </a:t>
            </a:r>
            <a:r>
              <a:rPr lang="en-US" sz="2900" dirty="0" err="1" smtClean="0"/>
              <a:t>adalah</a:t>
            </a:r>
            <a:r>
              <a:rPr lang="en-US" sz="2900" dirty="0" smtClean="0"/>
              <a:t> </a:t>
            </a:r>
            <a:r>
              <a:rPr lang="en-US" sz="2900" dirty="0" err="1" smtClean="0"/>
              <a:t>molekul-molekul</a:t>
            </a:r>
            <a:r>
              <a:rPr lang="en-US" sz="2900" dirty="0" smtClean="0"/>
              <a:t> </a:t>
            </a:r>
            <a:r>
              <a:rPr lang="en-US" sz="2900" dirty="0" err="1" smtClean="0"/>
              <a:t>udara</a:t>
            </a:r>
            <a:r>
              <a:rPr lang="en-US" sz="2900" dirty="0" smtClean="0"/>
              <a:t> </a:t>
            </a:r>
            <a:r>
              <a:rPr lang="en-US" sz="2900" dirty="0" err="1" smtClean="0"/>
              <a:t>didalam</a:t>
            </a:r>
            <a:r>
              <a:rPr lang="en-US" sz="2900" dirty="0" smtClean="0"/>
              <a:t> </a:t>
            </a:r>
            <a:r>
              <a:rPr lang="en-US" sz="2900" dirty="0" err="1" smtClean="0"/>
              <a:t>lapisan</a:t>
            </a:r>
            <a:r>
              <a:rPr lang="en-US" sz="2900" dirty="0" smtClean="0"/>
              <a:t> </a:t>
            </a:r>
            <a:r>
              <a:rPr lang="en-US" sz="2900" dirty="0" err="1" smtClean="0"/>
              <a:t>atmosfer</a:t>
            </a:r>
            <a:r>
              <a:rPr lang="en-US" sz="2900" dirty="0" smtClean="0"/>
              <a:t> yang </a:t>
            </a:r>
            <a:r>
              <a:rPr lang="en-US" sz="2900" dirty="0" err="1" smtClean="0"/>
              <a:t>terionisasi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</a:t>
            </a:r>
            <a:r>
              <a:rPr lang="en-US" sz="2900" dirty="0" err="1" smtClean="0"/>
              <a:t>radiasi</a:t>
            </a:r>
            <a:r>
              <a:rPr lang="en-US" sz="2900" dirty="0" smtClean="0"/>
              <a:t> ultraviolet (UV)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matahari</a:t>
            </a:r>
            <a:r>
              <a:rPr lang="en-US" sz="2900" dirty="0" smtClean="0"/>
              <a:t> </a:t>
            </a:r>
            <a:r>
              <a:rPr lang="en-US" sz="2900" dirty="0" err="1" smtClean="0"/>
              <a:t>sehingga</a:t>
            </a:r>
            <a:r>
              <a:rPr lang="en-US" sz="2900" dirty="0" smtClean="0"/>
              <a:t> </a:t>
            </a:r>
            <a:r>
              <a:rPr lang="en-US" sz="2900" dirty="0" err="1" smtClean="0"/>
              <a:t>menghasilkan</a:t>
            </a:r>
            <a:r>
              <a:rPr lang="en-US" sz="2900" dirty="0" smtClean="0"/>
              <a:t> gas </a:t>
            </a:r>
            <a:r>
              <a:rPr lang="en-US" sz="2900" dirty="0" err="1" smtClean="0"/>
              <a:t>terionisasi</a:t>
            </a:r>
            <a:r>
              <a:rPr lang="en-US" sz="2900" dirty="0" smtClean="0"/>
              <a:t>, gas </a:t>
            </a:r>
            <a:r>
              <a:rPr lang="en-US" sz="2900" dirty="0" err="1" smtClean="0"/>
              <a:t>terionisasi</a:t>
            </a:r>
            <a:r>
              <a:rPr lang="en-US" sz="2900" dirty="0" smtClean="0"/>
              <a:t> </a:t>
            </a:r>
            <a:r>
              <a:rPr lang="en-US" sz="2900" dirty="0" err="1" smtClean="0"/>
              <a:t>inilah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disebut</a:t>
            </a:r>
            <a:r>
              <a:rPr lang="en-US" sz="2900" dirty="0" smtClean="0"/>
              <a:t> </a:t>
            </a:r>
            <a:r>
              <a:rPr lang="en-US" sz="2900" dirty="0" err="1" smtClean="0"/>
              <a:t>ionosfer</a:t>
            </a:r>
            <a:r>
              <a:rPr lang="en-US" sz="2900" dirty="0" smtClean="0"/>
              <a:t>.</a:t>
            </a:r>
          </a:p>
          <a:p>
            <a:pPr marL="341313" indent="-341313" algn="just">
              <a:lnSpc>
                <a:spcPct val="150000"/>
              </a:lnSpc>
            </a:pPr>
            <a:r>
              <a:rPr lang="en-US" sz="2900" dirty="0" err="1" smtClean="0"/>
              <a:t>Lapisan</a:t>
            </a:r>
            <a:r>
              <a:rPr lang="en-US" sz="2900" dirty="0" smtClean="0"/>
              <a:t> </a:t>
            </a:r>
            <a:r>
              <a:rPr lang="en-US" sz="2900" dirty="0" err="1" smtClean="0"/>
              <a:t>ionosfer</a:t>
            </a:r>
            <a:r>
              <a:rPr lang="en-US" sz="2900" dirty="0" smtClean="0"/>
              <a:t>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dibedakan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tiga</a:t>
            </a:r>
            <a:r>
              <a:rPr lang="en-US" sz="2900" dirty="0" smtClean="0"/>
              <a:t> </a:t>
            </a:r>
            <a:r>
              <a:rPr lang="en-US" sz="2900" dirty="0" err="1" smtClean="0"/>
              <a:t>daerah</a:t>
            </a:r>
            <a:r>
              <a:rPr lang="en-US" sz="2900" dirty="0" smtClean="0"/>
              <a:t> </a:t>
            </a:r>
            <a:r>
              <a:rPr lang="en-US" sz="2900" dirty="0" err="1" smtClean="0"/>
              <a:t>yaitu</a:t>
            </a:r>
            <a:r>
              <a:rPr lang="en-US" sz="2900" dirty="0" smtClean="0"/>
              <a:t>:</a:t>
            </a:r>
          </a:p>
          <a:p>
            <a:pPr>
              <a:buNone/>
            </a:pPr>
            <a:r>
              <a:rPr lang="en-US" sz="2900" dirty="0" smtClean="0"/>
              <a:t>	1. Daerah D: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/>
              <a:t>	</a:t>
            </a:r>
            <a:r>
              <a:rPr lang="en-US" sz="2900" dirty="0" err="1" smtClean="0"/>
              <a:t>Terletak</a:t>
            </a:r>
            <a:r>
              <a:rPr lang="en-US" sz="2900" dirty="0" smtClean="0"/>
              <a:t> </a:t>
            </a:r>
            <a:r>
              <a:rPr lang="en-US" sz="2900" dirty="0" err="1" smtClean="0"/>
              <a:t>diatas</a:t>
            </a:r>
            <a:r>
              <a:rPr lang="en-US" sz="2900" dirty="0" smtClean="0"/>
              <a:t> </a:t>
            </a:r>
            <a:r>
              <a:rPr lang="en-US" sz="2900" dirty="0" err="1" smtClean="0"/>
              <a:t>ketinggian</a:t>
            </a:r>
            <a:r>
              <a:rPr lang="en-US" sz="2900" dirty="0" smtClean="0"/>
              <a:t> 50 km </a:t>
            </a:r>
            <a:r>
              <a:rPr lang="en-US" sz="2900" dirty="0" err="1" smtClean="0"/>
              <a:t>sampai</a:t>
            </a:r>
            <a:r>
              <a:rPr lang="en-US" sz="2900" dirty="0" smtClean="0"/>
              <a:t> 80 km.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/>
              <a:t>	2. Daerah E: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/>
              <a:t>	</a:t>
            </a:r>
            <a:r>
              <a:rPr lang="en-US" sz="2900" dirty="0" err="1" smtClean="0"/>
              <a:t>Terletak</a:t>
            </a:r>
            <a:r>
              <a:rPr lang="en-US" sz="2900" dirty="0" smtClean="0"/>
              <a:t> </a:t>
            </a:r>
            <a:r>
              <a:rPr lang="en-US" sz="2900" dirty="0" err="1" smtClean="0"/>
              <a:t>antara</a:t>
            </a:r>
            <a:r>
              <a:rPr lang="en-US" sz="2900" dirty="0" smtClean="0"/>
              <a:t> </a:t>
            </a:r>
            <a:r>
              <a:rPr lang="en-US" sz="2900" dirty="0" err="1" smtClean="0"/>
              <a:t>ketinggian</a:t>
            </a:r>
            <a:r>
              <a:rPr lang="en-US" sz="2900" dirty="0" smtClean="0"/>
              <a:t> 80 km </a:t>
            </a:r>
            <a:r>
              <a:rPr lang="en-US" sz="2900" dirty="0" err="1" smtClean="0"/>
              <a:t>sampai</a:t>
            </a:r>
            <a:r>
              <a:rPr lang="en-US" sz="2900" dirty="0" smtClean="0"/>
              <a:t> 160 km.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/>
              <a:t>	3. Daerah F: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/>
              <a:t>	</a:t>
            </a:r>
            <a:r>
              <a:rPr lang="en-US" sz="2900" dirty="0" err="1" smtClean="0"/>
              <a:t>Terletak</a:t>
            </a:r>
            <a:r>
              <a:rPr lang="en-US" sz="2900" dirty="0" smtClean="0"/>
              <a:t> </a:t>
            </a:r>
            <a:r>
              <a:rPr lang="en-US" sz="2900" dirty="0" err="1" smtClean="0"/>
              <a:t>diatas</a:t>
            </a:r>
            <a:r>
              <a:rPr lang="en-US" sz="2900" dirty="0" smtClean="0"/>
              <a:t> </a:t>
            </a:r>
            <a:r>
              <a:rPr lang="en-US" sz="2900" dirty="0" err="1" smtClean="0"/>
              <a:t>ketinggian</a:t>
            </a:r>
            <a:r>
              <a:rPr lang="en-US" sz="2900" dirty="0" smtClean="0"/>
              <a:t> </a:t>
            </a:r>
            <a:r>
              <a:rPr lang="en-US" sz="2900" dirty="0" err="1" smtClean="0"/>
              <a:t>antara</a:t>
            </a:r>
            <a:r>
              <a:rPr lang="en-US" sz="2900" dirty="0" smtClean="0"/>
              <a:t> 160 km </a:t>
            </a:r>
            <a:r>
              <a:rPr lang="en-US" sz="2900" dirty="0" err="1" smtClean="0"/>
              <a:t>sampai</a:t>
            </a:r>
            <a:r>
              <a:rPr lang="en-US" sz="2900" dirty="0" smtClean="0"/>
              <a:t> </a:t>
            </a:r>
            <a:r>
              <a:rPr lang="en-US" sz="2900" dirty="0" err="1" smtClean="0"/>
              <a:t>paras</a:t>
            </a:r>
            <a:r>
              <a:rPr lang="en-US" sz="2900" dirty="0" smtClean="0"/>
              <a:t> yang </a:t>
            </a:r>
            <a:r>
              <a:rPr lang="en-US" sz="2900" dirty="0" err="1" smtClean="0"/>
              <a:t>sangat</a:t>
            </a:r>
            <a:r>
              <a:rPr lang="en-US" sz="2900" dirty="0" smtClean="0"/>
              <a:t> </a:t>
            </a:r>
            <a:r>
              <a:rPr lang="en-US" sz="2900" dirty="0" err="1" smtClean="0"/>
              <a:t>tinggi</a:t>
            </a:r>
            <a:r>
              <a:rPr lang="en-US" sz="29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900" dirty="0" err="1" smtClean="0"/>
              <a:t>Atmosfer</a:t>
            </a:r>
            <a:r>
              <a:rPr lang="en-US" sz="2900" dirty="0" smtClean="0"/>
              <a:t>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dikelompokan</a:t>
            </a:r>
            <a:r>
              <a:rPr lang="en-US" sz="2900" dirty="0" smtClean="0"/>
              <a:t> </a:t>
            </a:r>
            <a:r>
              <a:rPr lang="en-US" sz="2900" dirty="0" err="1" smtClean="0"/>
              <a:t>kedalam</a:t>
            </a:r>
            <a:r>
              <a:rPr lang="en-US" sz="2900" dirty="0" smtClean="0"/>
              <a:t> </a:t>
            </a:r>
            <a:r>
              <a:rPr lang="en-US" sz="2900" dirty="0" err="1" smtClean="0"/>
              <a:t>beberapa</a:t>
            </a:r>
            <a:r>
              <a:rPr lang="en-US" sz="2900" dirty="0" smtClean="0"/>
              <a:t> model:</a:t>
            </a:r>
          </a:p>
          <a:p>
            <a:pPr indent="-158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900" dirty="0" smtClean="0"/>
              <a:t> Model </a:t>
            </a:r>
            <a:r>
              <a:rPr lang="en-US" sz="2900" dirty="0" err="1" smtClean="0"/>
              <a:t>densitas</a:t>
            </a:r>
            <a:r>
              <a:rPr lang="en-US" sz="2900" dirty="0" smtClean="0"/>
              <a:t> </a:t>
            </a:r>
            <a:r>
              <a:rPr lang="en-US" sz="2900" dirty="0" err="1" smtClean="0"/>
              <a:t>konstan</a:t>
            </a:r>
            <a:endParaRPr lang="en-US" sz="2900" dirty="0" smtClean="0"/>
          </a:p>
          <a:p>
            <a:pPr indent="-158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900" dirty="0" smtClean="0"/>
              <a:t> Model </a:t>
            </a:r>
            <a:r>
              <a:rPr lang="en-US" sz="2900" dirty="0" err="1" smtClean="0"/>
              <a:t>Isotermal</a:t>
            </a:r>
            <a:endParaRPr lang="en-US" sz="2900" dirty="0" smtClean="0"/>
          </a:p>
          <a:p>
            <a:pPr indent="-158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900" dirty="0" smtClean="0"/>
              <a:t> Model </a:t>
            </a:r>
            <a:r>
              <a:rPr lang="en-US" sz="2900" dirty="0" err="1" smtClean="0"/>
              <a:t>Politropik</a:t>
            </a:r>
            <a:r>
              <a:rPr lang="en-US" sz="2300" dirty="0" smtClean="0"/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3600" dirty="0" err="1" smtClean="0"/>
              <a:t>Diah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1</a:t>
            </a:r>
          </a:p>
          <a:p>
            <a:pPr>
              <a:lnSpc>
                <a:spcPct val="170000"/>
              </a:lnSpc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Inti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ionosfer</a:t>
            </a:r>
            <a:r>
              <a:rPr lang="en-US" sz="3600" dirty="0" smtClean="0"/>
              <a:t>? </a:t>
            </a:r>
            <a:r>
              <a:rPr lang="en-US" sz="3600" dirty="0" err="1" smtClean="0"/>
              <a:t>Apabila</a:t>
            </a:r>
            <a:r>
              <a:rPr lang="en-US" sz="3600" dirty="0" smtClean="0"/>
              <a:t> </a:t>
            </a:r>
            <a:r>
              <a:rPr lang="en-US" sz="3600" dirty="0" err="1" smtClean="0"/>
              <a:t>inosfer</a:t>
            </a:r>
            <a:r>
              <a:rPr lang="en-US" sz="3600" dirty="0" smtClean="0"/>
              <a:t> </a:t>
            </a:r>
            <a:r>
              <a:rPr lang="en-US" sz="3600" dirty="0" err="1" smtClean="0"/>
              <a:t>terganggu</a:t>
            </a:r>
            <a:r>
              <a:rPr lang="en-US" sz="3600" dirty="0" smtClean="0"/>
              <a:t>, </a:t>
            </a:r>
            <a:r>
              <a:rPr lang="en-US" sz="3600" dirty="0" err="1" smtClean="0"/>
              <a:t>apakah</a:t>
            </a:r>
            <a:r>
              <a:rPr lang="en-US" sz="3600" dirty="0" smtClean="0"/>
              <a:t> </a:t>
            </a:r>
            <a:r>
              <a:rPr lang="en-US" sz="3600" dirty="0" err="1" smtClean="0"/>
              <a:t>jaringan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komunikasi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terganggu</a:t>
            </a:r>
            <a:r>
              <a:rPr lang="en-US" sz="3600" dirty="0" smtClean="0"/>
              <a:t>?</a:t>
            </a:r>
          </a:p>
          <a:p>
            <a:pPr>
              <a:lnSpc>
                <a:spcPct val="170000"/>
              </a:lnSpc>
            </a:pPr>
            <a:r>
              <a:rPr lang="en-US" sz="3600" dirty="0" smtClean="0"/>
              <a:t>Mega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2</a:t>
            </a:r>
          </a:p>
          <a:p>
            <a:pPr>
              <a:lnSpc>
                <a:spcPct val="170000"/>
              </a:lnSpc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Selain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deteksi</a:t>
            </a:r>
            <a:r>
              <a:rPr lang="en-US" sz="3600" dirty="0" smtClean="0"/>
              <a:t> </a:t>
            </a:r>
            <a:r>
              <a:rPr lang="en-US" sz="3600" dirty="0" err="1" smtClean="0"/>
              <a:t>gempa</a:t>
            </a:r>
            <a:r>
              <a:rPr lang="en-US" sz="3600" dirty="0" smtClean="0"/>
              <a:t>, </a:t>
            </a: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peranan</a:t>
            </a:r>
            <a:r>
              <a:rPr lang="en-US" sz="3600" dirty="0" smtClean="0"/>
              <a:t> </a:t>
            </a:r>
            <a:r>
              <a:rPr lang="en-US" sz="3600" dirty="0" err="1" smtClean="0"/>
              <a:t>ionosfer</a:t>
            </a:r>
            <a:r>
              <a:rPr lang="en-US" sz="3600" dirty="0" smtClean="0"/>
              <a:t> yang lain?</a:t>
            </a:r>
          </a:p>
          <a:p>
            <a:pPr>
              <a:lnSpc>
                <a:spcPct val="170000"/>
              </a:lnSpc>
            </a:pPr>
            <a:r>
              <a:rPr lang="en-US" sz="3600" dirty="0" err="1" smtClean="0"/>
              <a:t>Nurlaela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5</a:t>
            </a:r>
          </a:p>
          <a:p>
            <a:pPr>
              <a:lnSpc>
                <a:spcPct val="170000"/>
              </a:lnSpc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maksud</a:t>
            </a:r>
            <a:r>
              <a:rPr lang="en-US" sz="3600" dirty="0" smtClean="0"/>
              <a:t> “</a:t>
            </a:r>
            <a:r>
              <a:rPr lang="en-US" sz="3600" dirty="0" err="1" smtClean="0"/>
              <a:t>jumlah</a:t>
            </a:r>
            <a:r>
              <a:rPr lang="en-US" sz="3600" dirty="0" smtClean="0"/>
              <a:t> </a:t>
            </a:r>
            <a:r>
              <a:rPr lang="en-US" sz="3600" dirty="0" err="1" smtClean="0"/>
              <a:t>curah</a:t>
            </a:r>
            <a:r>
              <a:rPr lang="en-US" sz="3600" dirty="0" smtClean="0"/>
              <a:t> </a:t>
            </a:r>
            <a:r>
              <a:rPr lang="en-US" sz="3600" dirty="0" err="1" smtClean="0"/>
              <a:t>hujan</a:t>
            </a:r>
            <a:r>
              <a:rPr lang="en-US" sz="3600" dirty="0" smtClean="0"/>
              <a:t> </a:t>
            </a:r>
            <a:r>
              <a:rPr lang="en-US" sz="3600" dirty="0" err="1" smtClean="0"/>
              <a:t>berfluktuasi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musim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musim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tahun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tahun</a:t>
            </a:r>
            <a:r>
              <a:rPr lang="en-US" sz="3600" dirty="0" smtClean="0"/>
              <a:t>”?</a:t>
            </a:r>
          </a:p>
          <a:p>
            <a:pPr>
              <a:lnSpc>
                <a:spcPct val="170000"/>
              </a:lnSpc>
            </a:pPr>
            <a:r>
              <a:rPr lang="en-US" sz="3600" dirty="0" err="1" smtClean="0"/>
              <a:t>Eka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4</a:t>
            </a:r>
          </a:p>
          <a:p>
            <a:pPr>
              <a:lnSpc>
                <a:spcPct val="170000"/>
              </a:lnSpc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Bagaimanakah</a:t>
            </a:r>
            <a:r>
              <a:rPr lang="en-US" sz="3600" dirty="0" smtClean="0"/>
              <a:t> </a:t>
            </a:r>
            <a:r>
              <a:rPr lang="en-US" sz="3600" dirty="0" err="1" smtClean="0"/>
              <a:t>gelombang</a:t>
            </a:r>
            <a:r>
              <a:rPr lang="en-US" sz="3600" dirty="0" smtClean="0"/>
              <a:t> </a:t>
            </a:r>
            <a:r>
              <a:rPr lang="en-US" sz="3600" dirty="0" err="1" smtClean="0"/>
              <a:t>dap</a:t>
            </a:r>
            <a:r>
              <a:rPr lang="en-US" sz="3000" dirty="0" err="1" smtClean="0"/>
              <a:t>at</a:t>
            </a:r>
            <a:r>
              <a:rPr lang="en-US" sz="3000" dirty="0" smtClean="0"/>
              <a:t> </a:t>
            </a:r>
            <a:r>
              <a:rPr lang="en-US" sz="3000" dirty="0" err="1" smtClean="0"/>
              <a:t>melewati</a:t>
            </a:r>
            <a:r>
              <a:rPr lang="en-US" sz="3000" dirty="0" smtClean="0"/>
              <a:t> </a:t>
            </a:r>
            <a:r>
              <a:rPr lang="en-US" sz="3000" dirty="0" err="1" smtClean="0"/>
              <a:t>ionosfer</a:t>
            </a:r>
            <a:r>
              <a:rPr lang="en-US" sz="3000" dirty="0" smtClean="0"/>
              <a:t> </a:t>
            </a:r>
            <a:r>
              <a:rPr lang="en-US" sz="3000" dirty="0" err="1" smtClean="0"/>
              <a:t>sehingga</a:t>
            </a:r>
            <a:r>
              <a:rPr lang="en-US" sz="3000" dirty="0" smtClean="0"/>
              <a:t> </a:t>
            </a:r>
            <a:r>
              <a:rPr lang="en-US" sz="3000" dirty="0" err="1" smtClean="0"/>
              <a:t>sampai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satelit</a:t>
            </a:r>
            <a:r>
              <a:rPr lang="en-US" sz="3000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ATMOSFER BUMI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800" b="1" dirty="0"/>
              <a:t>6.1. </a:t>
            </a:r>
            <a:r>
              <a:rPr lang="en-US" sz="1800" b="1" dirty="0" err="1"/>
              <a:t>Awal</a:t>
            </a:r>
            <a:r>
              <a:rPr lang="en-US" sz="1800" b="1" dirty="0"/>
              <a:t> </a:t>
            </a:r>
            <a:r>
              <a:rPr lang="en-US" sz="1800" b="1" dirty="0" err="1"/>
              <a:t>Evolusi</a:t>
            </a:r>
            <a:r>
              <a:rPr lang="en-US" sz="1800" b="1" dirty="0"/>
              <a:t> </a:t>
            </a:r>
            <a:r>
              <a:rPr lang="en-US" sz="1800" b="1" dirty="0" err="1"/>
              <a:t>Atmosfer</a:t>
            </a:r>
            <a:endParaRPr lang="en-US" sz="1800" dirty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/>
              <a:t>ahli</a:t>
            </a:r>
            <a:r>
              <a:rPr lang="en-US" sz="1800" dirty="0"/>
              <a:t> </a:t>
            </a:r>
            <a:r>
              <a:rPr lang="en-US" sz="1800" dirty="0" err="1"/>
              <a:t>geologi</a:t>
            </a:r>
            <a:r>
              <a:rPr lang="en-US" sz="1800" dirty="0"/>
              <a:t>,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mulanya</a:t>
            </a:r>
            <a:r>
              <a:rPr lang="en-US" sz="1800" dirty="0"/>
              <a:t> </a:t>
            </a:r>
            <a:r>
              <a:rPr lang="en-US" sz="1800" dirty="0" err="1"/>
              <a:t>atmosfer</a:t>
            </a:r>
            <a:r>
              <a:rPr lang="en-US" sz="1800" dirty="0"/>
              <a:t> </a:t>
            </a:r>
            <a:r>
              <a:rPr lang="en-US" sz="1800" dirty="0" err="1"/>
              <a:t>bumi</a:t>
            </a:r>
            <a:r>
              <a:rPr lang="en-US" sz="1800" dirty="0"/>
              <a:t> </a:t>
            </a:r>
            <a:r>
              <a:rPr lang="en-US" sz="1800" dirty="0" err="1"/>
              <a:t>mengandung</a:t>
            </a:r>
            <a:r>
              <a:rPr lang="en-US" sz="1800" dirty="0"/>
              <a:t> CO</a:t>
            </a:r>
            <a:r>
              <a:rPr lang="en-US" sz="1800" baseline="-25000" dirty="0"/>
              <a:t>2</a:t>
            </a:r>
            <a:r>
              <a:rPr lang="en-US" sz="1800" dirty="0"/>
              <a:t> (</a:t>
            </a:r>
            <a:r>
              <a:rPr lang="en-US" sz="1800" dirty="0" err="1"/>
              <a:t>karbon</a:t>
            </a:r>
            <a:r>
              <a:rPr lang="en-US" sz="1800" dirty="0"/>
              <a:t> </a:t>
            </a:r>
            <a:r>
              <a:rPr lang="en-US" sz="1800" dirty="0" err="1"/>
              <a:t>dioksida</a:t>
            </a:r>
            <a:r>
              <a:rPr lang="en-US" sz="1800" dirty="0"/>
              <a:t>) </a:t>
            </a:r>
            <a:r>
              <a:rPr lang="en-US" sz="1800" dirty="0" err="1"/>
              <a:t>berkadar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efek</a:t>
            </a:r>
            <a:r>
              <a:rPr lang="en-US" sz="1800" dirty="0"/>
              <a:t> </a:t>
            </a:r>
            <a:r>
              <a:rPr lang="en-US" sz="1800" dirty="0" err="1"/>
              <a:t>rumah</a:t>
            </a:r>
            <a:r>
              <a:rPr lang="en-US" sz="1800" dirty="0"/>
              <a:t> </a:t>
            </a:r>
            <a:r>
              <a:rPr lang="en-US" sz="1800" dirty="0" err="1"/>
              <a:t>kaca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temperature </a:t>
            </a:r>
            <a:r>
              <a:rPr lang="en-US" sz="1800" dirty="0" err="1"/>
              <a:t>permukaan</a:t>
            </a:r>
            <a:r>
              <a:rPr lang="en-US" sz="1800" dirty="0"/>
              <a:t> </a:t>
            </a:r>
            <a:r>
              <a:rPr lang="en-US" sz="1800" dirty="0" err="1"/>
              <a:t>bumi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.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oksigen</a:t>
            </a:r>
            <a:r>
              <a:rPr lang="en-US" sz="1800" dirty="0"/>
              <a:t> (O</a:t>
            </a:r>
            <a:r>
              <a:rPr lang="en-US" sz="1800" baseline="-25000" dirty="0"/>
              <a:t>2</a:t>
            </a:r>
            <a:r>
              <a:rPr lang="en-US" sz="1800" dirty="0"/>
              <a:t>)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terbentuk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ozon</a:t>
            </a:r>
            <a:r>
              <a:rPr lang="en-US" sz="1800" dirty="0"/>
              <a:t> (</a:t>
            </a:r>
            <a:r>
              <a:rPr lang="en-US" sz="1800" dirty="0" err="1"/>
              <a:t>ozonosfer</a:t>
            </a:r>
            <a:r>
              <a:rPr lang="en-US" sz="1800" dirty="0"/>
              <a:t>)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stratosfer</a:t>
            </a:r>
            <a:r>
              <a:rPr lang="en-US" sz="1800" dirty="0"/>
              <a:t>,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sinar</a:t>
            </a:r>
            <a:r>
              <a:rPr lang="en-US" sz="1800" dirty="0"/>
              <a:t> ultra violet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matahari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atenuasi</a:t>
            </a:r>
            <a:r>
              <a:rPr lang="en-US" sz="1800" dirty="0"/>
              <a:t> (</a:t>
            </a:r>
            <a:r>
              <a:rPr lang="en-US" sz="1800" dirty="0" err="1"/>
              <a:t>absorpsi</a:t>
            </a:r>
            <a:r>
              <a:rPr lang="en-US" sz="1800" dirty="0"/>
              <a:t>, </a:t>
            </a:r>
            <a:r>
              <a:rPr lang="en-US" sz="1800" dirty="0" err="1"/>
              <a:t>refleksi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difusi</a:t>
            </a:r>
            <a:r>
              <a:rPr lang="en-US" sz="1800" dirty="0"/>
              <a:t>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samapi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permukaan</a:t>
            </a:r>
            <a:r>
              <a:rPr lang="en-US" sz="1800" dirty="0"/>
              <a:t> </a:t>
            </a:r>
            <a:r>
              <a:rPr lang="en-US" sz="1800" dirty="0" err="1"/>
              <a:t>bumi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intensitas</a:t>
            </a:r>
            <a:r>
              <a:rPr lang="en-US" sz="1800" dirty="0"/>
              <a:t> </a:t>
            </a:r>
            <a:r>
              <a:rPr lang="en-US" sz="1800" dirty="0" err="1"/>
              <a:t>radiasi</a:t>
            </a:r>
            <a:r>
              <a:rPr lang="en-US" sz="1800" dirty="0"/>
              <a:t> yang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kuat</a:t>
            </a:r>
            <a:r>
              <a:rPr lang="en-US" sz="1800" dirty="0"/>
              <a:t>. </a:t>
            </a:r>
            <a:r>
              <a:rPr lang="en-US" sz="1800" dirty="0" err="1"/>
              <a:t>Kondisi</a:t>
            </a:r>
            <a:r>
              <a:rPr lang="en-US" sz="1800" dirty="0"/>
              <a:t> </a:t>
            </a:r>
            <a:r>
              <a:rPr lang="en-US" sz="1800" dirty="0" err="1"/>
              <a:t>semacam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memungkinkan</a:t>
            </a:r>
            <a:r>
              <a:rPr lang="en-US" sz="1800" dirty="0"/>
              <a:t> </a:t>
            </a:r>
            <a:r>
              <a:rPr lang="en-US" sz="1800" dirty="0" err="1"/>
              <a:t>adanya</a:t>
            </a:r>
            <a:r>
              <a:rPr lang="en-US" sz="1800" dirty="0"/>
              <a:t> </a:t>
            </a:r>
            <a:r>
              <a:rPr lang="en-US" sz="1800" dirty="0" err="1"/>
              <a:t>kehidupan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permukaan</a:t>
            </a:r>
            <a:r>
              <a:rPr lang="en-US" sz="1800" dirty="0"/>
              <a:t> </a:t>
            </a:r>
            <a:r>
              <a:rPr lang="en-US" sz="1800" dirty="0" err="1"/>
              <a:t>bumi</a:t>
            </a:r>
            <a:r>
              <a:rPr lang="en-US" sz="1800" dirty="0"/>
              <a:t>, </a:t>
            </a:r>
            <a:r>
              <a:rPr lang="en-US" sz="1800" dirty="0" err="1"/>
              <a:t>kecuali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kehidupan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perairan</a:t>
            </a:r>
            <a:r>
              <a:rPr lang="en-US" sz="1800" dirty="0"/>
              <a:t> yang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terlindung</a:t>
            </a:r>
            <a:r>
              <a:rPr lang="en-US" sz="1800" dirty="0"/>
              <a:t> </a:t>
            </a:r>
            <a:r>
              <a:rPr lang="en-US" sz="1800" dirty="0" err="1"/>
              <a:t>radiasi</a:t>
            </a:r>
            <a:r>
              <a:rPr lang="en-US" sz="1800" dirty="0"/>
              <a:t> </a:t>
            </a:r>
            <a:r>
              <a:rPr lang="en-US" sz="1800" dirty="0" err="1"/>
              <a:t>sinar</a:t>
            </a:r>
            <a:r>
              <a:rPr lang="en-US" sz="1800" dirty="0"/>
              <a:t> UV (Ultra Violet)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matahari</a:t>
            </a:r>
            <a:r>
              <a:rPr lang="en-US" sz="1800" dirty="0"/>
              <a:t>.</a:t>
            </a:r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Sekitar</a:t>
            </a:r>
            <a:r>
              <a:rPr lang="en-US" sz="1800" dirty="0" smtClean="0"/>
              <a:t> </a:t>
            </a:r>
            <a:r>
              <a:rPr lang="en-US" sz="1800" dirty="0"/>
              <a:t>3,5 </a:t>
            </a:r>
            <a:r>
              <a:rPr lang="en-US" sz="1800" dirty="0" err="1"/>
              <a:t>milyar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yang </a:t>
            </a:r>
            <a:r>
              <a:rPr lang="en-US" sz="1800" dirty="0" err="1"/>
              <a:t>lalu</a:t>
            </a:r>
            <a:r>
              <a:rPr lang="en-US" sz="1800" dirty="0"/>
              <a:t> </a:t>
            </a:r>
            <a:r>
              <a:rPr lang="en-US" sz="1800" dirty="0" err="1"/>
              <a:t>mulai</a:t>
            </a:r>
            <a:r>
              <a:rPr lang="en-US" sz="1800" dirty="0"/>
              <a:t> </a:t>
            </a:r>
            <a:r>
              <a:rPr lang="en-US" sz="1800" dirty="0" err="1"/>
              <a:t>adanya</a:t>
            </a:r>
            <a:r>
              <a:rPr lang="en-US" sz="1800" dirty="0"/>
              <a:t> </a:t>
            </a:r>
            <a:r>
              <a:rPr lang="en-US" sz="1800" dirty="0" err="1"/>
              <a:t>evolusi</a:t>
            </a:r>
            <a:r>
              <a:rPr lang="en-US" sz="1800" dirty="0"/>
              <a:t> </a:t>
            </a:r>
            <a:r>
              <a:rPr lang="en-US" sz="1800" dirty="0" err="1"/>
              <a:t>mahluk</a:t>
            </a:r>
            <a:r>
              <a:rPr lang="en-US" sz="1800" dirty="0"/>
              <a:t> </a:t>
            </a:r>
            <a:r>
              <a:rPr lang="en-US" sz="1800" dirty="0" err="1"/>
              <a:t>hidup</a:t>
            </a:r>
            <a:r>
              <a:rPr lang="en-US" sz="1800" dirty="0"/>
              <a:t> yang </a:t>
            </a:r>
            <a:r>
              <a:rPr lang="en-US" sz="1800" dirty="0" err="1"/>
              <a:t>berklorofil</a:t>
            </a:r>
            <a:r>
              <a:rPr lang="en-US" sz="1800" dirty="0"/>
              <a:t> yang </a:t>
            </a:r>
            <a:r>
              <a:rPr lang="en-US" sz="1800" dirty="0" err="1"/>
              <a:t>memungkinkan</a:t>
            </a:r>
            <a:r>
              <a:rPr lang="en-US" sz="1800" dirty="0"/>
              <a:t> </a:t>
            </a:r>
            <a:r>
              <a:rPr lang="en-US" sz="1800" dirty="0" err="1"/>
              <a:t>proses</a:t>
            </a:r>
            <a:r>
              <a:rPr lang="en-US" sz="1800" dirty="0"/>
              <a:t> </a:t>
            </a:r>
            <a:r>
              <a:rPr lang="en-US" sz="1800" dirty="0" err="1"/>
              <a:t>fotosintesis</a:t>
            </a:r>
            <a:r>
              <a:rPr lang="en-US" sz="1800" dirty="0"/>
              <a:t>. </a:t>
            </a:r>
            <a:r>
              <a:rPr lang="en-US" sz="1800" dirty="0" err="1"/>
              <a:t>Evolusi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berlanjut</a:t>
            </a:r>
            <a:r>
              <a:rPr lang="en-US" sz="1800" dirty="0"/>
              <a:t> </a:t>
            </a:r>
            <a:r>
              <a:rPr lang="en-US" sz="1800" dirty="0" err="1"/>
              <a:t>terus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proses</a:t>
            </a:r>
            <a:r>
              <a:rPr lang="en-US" sz="1800" dirty="0"/>
              <a:t> </a:t>
            </a:r>
            <a:r>
              <a:rPr lang="en-US" sz="1800" dirty="0" err="1"/>
              <a:t>fotosintesis</a:t>
            </a:r>
            <a:r>
              <a:rPr lang="en-US" sz="1800" dirty="0"/>
              <a:t> </a:t>
            </a:r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efisien</a:t>
            </a:r>
            <a:r>
              <a:rPr lang="en-US" sz="1800" dirty="0"/>
              <a:t>.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fotosintesis</a:t>
            </a:r>
            <a:r>
              <a:rPr lang="en-US" sz="1800" dirty="0"/>
              <a:t> </a:t>
            </a:r>
            <a:r>
              <a:rPr lang="en-US" sz="1800" dirty="0" err="1"/>
              <a:t>memerlukan</a:t>
            </a:r>
            <a:r>
              <a:rPr lang="en-US" sz="1800" dirty="0"/>
              <a:t> </a:t>
            </a:r>
            <a:r>
              <a:rPr lang="en-US" sz="1800" dirty="0" err="1"/>
              <a:t>karbon</a:t>
            </a:r>
            <a:r>
              <a:rPr lang="en-US" sz="1800" dirty="0"/>
              <a:t> </a:t>
            </a:r>
            <a:r>
              <a:rPr lang="en-US" sz="1800" dirty="0" err="1"/>
              <a:t>dioksida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kadar</a:t>
            </a:r>
            <a:r>
              <a:rPr lang="en-US" sz="1800" dirty="0"/>
              <a:t> </a:t>
            </a:r>
            <a:r>
              <a:rPr lang="en-US" sz="1800" dirty="0" err="1"/>
              <a:t>karbon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atmosfer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berkurang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sebaliknya</a:t>
            </a:r>
            <a:r>
              <a:rPr lang="en-US" sz="1800" dirty="0"/>
              <a:t> </a:t>
            </a:r>
            <a:r>
              <a:rPr lang="en-US" sz="1800" dirty="0" err="1"/>
              <a:t>kadar</a:t>
            </a:r>
            <a:r>
              <a:rPr lang="en-US" sz="1800" dirty="0"/>
              <a:t> </a:t>
            </a:r>
            <a:r>
              <a:rPr lang="en-US" sz="1800" dirty="0" err="1"/>
              <a:t>oksigen</a:t>
            </a:r>
            <a:r>
              <a:rPr lang="en-US" sz="1800" dirty="0"/>
              <a:t> </a:t>
            </a:r>
            <a:r>
              <a:rPr lang="en-US" sz="1800" dirty="0" err="1"/>
              <a:t>lambat</a:t>
            </a:r>
            <a:r>
              <a:rPr lang="en-US" sz="1800" dirty="0"/>
              <a:t> </a:t>
            </a:r>
            <a:r>
              <a:rPr lang="en-US" sz="1800" dirty="0" err="1"/>
              <a:t>laun</a:t>
            </a:r>
            <a:r>
              <a:rPr lang="en-US" sz="1800" dirty="0"/>
              <a:t> </a:t>
            </a:r>
            <a:r>
              <a:rPr lang="en-US" sz="1800" dirty="0" err="1"/>
              <a:t>bertambah</a:t>
            </a:r>
            <a:r>
              <a:rPr lang="en-US" sz="1800" dirty="0"/>
              <a:t>.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proses</a:t>
            </a:r>
            <a:r>
              <a:rPr lang="en-US" sz="1800" dirty="0"/>
              <a:t> </a:t>
            </a:r>
            <a:r>
              <a:rPr lang="en-US" sz="1800" dirty="0" err="1"/>
              <a:t>fotokimia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energy </a:t>
            </a:r>
            <a:r>
              <a:rPr lang="en-US" sz="1800" dirty="0" err="1"/>
              <a:t>matahari</a:t>
            </a:r>
            <a:r>
              <a:rPr lang="en-US" sz="1800" dirty="0"/>
              <a:t> (</a:t>
            </a:r>
            <a:r>
              <a:rPr lang="en-US" sz="1800" dirty="0" err="1"/>
              <a:t>terutama</a:t>
            </a:r>
            <a:r>
              <a:rPr lang="en-US" sz="1800" dirty="0"/>
              <a:t> </a:t>
            </a:r>
            <a:r>
              <a:rPr lang="en-US" sz="1800" dirty="0" err="1"/>
              <a:t>panjang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pendek</a:t>
            </a:r>
            <a:r>
              <a:rPr lang="en-US" sz="1800" dirty="0"/>
              <a:t>),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terbentuk</a:t>
            </a:r>
            <a:r>
              <a:rPr lang="en-US" sz="1800" dirty="0"/>
              <a:t>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ozon</a:t>
            </a:r>
            <a:r>
              <a:rPr lang="en-US" sz="1800" dirty="0"/>
              <a:t> (O</a:t>
            </a:r>
            <a:r>
              <a:rPr lang="en-US" sz="1800" baseline="-25000" dirty="0"/>
              <a:t>3</a:t>
            </a:r>
            <a:r>
              <a:rPr lang="en-US" sz="1800" dirty="0"/>
              <a:t>)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stratosfer</a:t>
            </a:r>
            <a:r>
              <a:rPr lang="en-US" sz="1800" dirty="0"/>
              <a:t>.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ozon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menahan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menyerap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pendek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radiasi</a:t>
            </a:r>
            <a:r>
              <a:rPr lang="en-US" sz="1800" dirty="0"/>
              <a:t> </a:t>
            </a:r>
            <a:r>
              <a:rPr lang="en-US" sz="1800" dirty="0" err="1"/>
              <a:t>matahari</a:t>
            </a:r>
            <a:r>
              <a:rPr lang="en-US" sz="1800" dirty="0"/>
              <a:t> (</a:t>
            </a:r>
            <a:r>
              <a:rPr lang="en-US" sz="1800" dirty="0" err="1"/>
              <a:t>terutama</a:t>
            </a:r>
            <a:r>
              <a:rPr lang="en-US" sz="1800" dirty="0"/>
              <a:t> UV) yang </a:t>
            </a:r>
            <a:r>
              <a:rPr lang="en-US" sz="1800" dirty="0" err="1"/>
              <a:t>berenergi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. </a:t>
            </a:r>
            <a:r>
              <a:rPr lang="en-US" sz="1800" dirty="0" err="1"/>
              <a:t>Kondisi</a:t>
            </a:r>
            <a:r>
              <a:rPr lang="en-US" sz="1800" dirty="0"/>
              <a:t> </a:t>
            </a:r>
            <a:r>
              <a:rPr lang="en-US" sz="1800" dirty="0" err="1"/>
              <a:t>semacam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menyebabkan</a:t>
            </a:r>
            <a:r>
              <a:rPr lang="en-US" sz="1800" dirty="0"/>
              <a:t> temperature </a:t>
            </a:r>
            <a:r>
              <a:rPr lang="en-US" sz="1800" dirty="0" err="1"/>
              <a:t>permukaan</a:t>
            </a:r>
            <a:r>
              <a:rPr lang="en-US" sz="1800" dirty="0"/>
              <a:t> </a:t>
            </a:r>
            <a:r>
              <a:rPr lang="en-US" sz="1800" dirty="0" err="1"/>
              <a:t>bumi</a:t>
            </a:r>
            <a:r>
              <a:rPr lang="en-US" sz="1800" dirty="0"/>
              <a:t> </a:t>
            </a:r>
            <a:r>
              <a:rPr lang="en-US" sz="1800" dirty="0" err="1"/>
              <a:t>turun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memungkinkan</a:t>
            </a:r>
            <a:r>
              <a:rPr lang="en-US" sz="1800" dirty="0"/>
              <a:t> </a:t>
            </a:r>
            <a:r>
              <a:rPr lang="en-US" sz="1800" dirty="0" err="1"/>
              <a:t>mahluk</a:t>
            </a:r>
            <a:r>
              <a:rPr lang="en-US" sz="1800" dirty="0"/>
              <a:t> </a:t>
            </a:r>
            <a:r>
              <a:rPr lang="en-US" sz="1800" dirty="0" err="1"/>
              <a:t>hidup</a:t>
            </a:r>
            <a:r>
              <a:rPr lang="en-US" sz="1800" dirty="0"/>
              <a:t> </a:t>
            </a:r>
            <a:r>
              <a:rPr lang="en-US" sz="1800" dirty="0" err="1"/>
              <a:t>berevolusi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daratan</a:t>
            </a:r>
            <a:r>
              <a:rPr lang="en-US" sz="1800" dirty="0"/>
              <a:t>.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65532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800" b="1" dirty="0"/>
              <a:t>6.2. </a:t>
            </a:r>
            <a:r>
              <a:rPr lang="en-US" sz="1800" b="1" dirty="0" err="1"/>
              <a:t>Lapisan</a:t>
            </a:r>
            <a:r>
              <a:rPr lang="en-US" sz="1800" b="1" dirty="0"/>
              <a:t> </a:t>
            </a:r>
            <a:r>
              <a:rPr lang="en-US" sz="1800" b="1" dirty="0" err="1"/>
              <a:t>Atmosfer</a:t>
            </a:r>
            <a:endParaRPr lang="en-US" sz="1800" dirty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/>
              <a:t>Vertikal</a:t>
            </a:r>
            <a:r>
              <a:rPr lang="en-US" sz="1800" dirty="0"/>
              <a:t> </a:t>
            </a:r>
            <a:r>
              <a:rPr lang="en-US" sz="1800" dirty="0" err="1"/>
              <a:t>Atmosfer</a:t>
            </a:r>
            <a:endParaRPr lang="en-US" sz="1800" dirty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/>
              <a:t>suhu</a:t>
            </a:r>
            <a:r>
              <a:rPr lang="en-US" sz="1800" dirty="0"/>
              <a:t> </a:t>
            </a:r>
            <a:r>
              <a:rPr lang="en-US" sz="1800" dirty="0" err="1"/>
              <a:t>dipakai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pembagian</a:t>
            </a:r>
            <a:r>
              <a:rPr lang="en-US" sz="1800" dirty="0"/>
              <a:t> </a:t>
            </a:r>
            <a:r>
              <a:rPr lang="en-US" sz="1800" dirty="0" err="1"/>
              <a:t>atmosfer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diperoleh</a:t>
            </a:r>
            <a:r>
              <a:rPr lang="en-US" sz="1800" dirty="0"/>
              <a:t>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troposfer</a:t>
            </a:r>
            <a:r>
              <a:rPr lang="en-US" sz="1800" dirty="0"/>
              <a:t>, </a:t>
            </a:r>
            <a:r>
              <a:rPr lang="en-US" sz="1800" dirty="0" err="1"/>
              <a:t>stratosfer</a:t>
            </a:r>
            <a:r>
              <a:rPr lang="en-US" sz="1800" dirty="0"/>
              <a:t>, </a:t>
            </a:r>
            <a:r>
              <a:rPr lang="en-US" sz="1800" dirty="0" err="1"/>
              <a:t>mesosfer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termosfer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 err="1"/>
              <a:t>l</a:t>
            </a:r>
            <a:r>
              <a:rPr lang="en-US" sz="1800" dirty="0" err="1" smtClean="0"/>
              <a:t>ihat</a:t>
            </a:r>
            <a:r>
              <a:rPr lang="en-US" sz="1800" dirty="0" smtClean="0"/>
              <a:t> </a:t>
            </a:r>
            <a:r>
              <a:rPr lang="en-US" sz="1800" dirty="0" err="1"/>
              <a:t>g</a:t>
            </a:r>
            <a:r>
              <a:rPr lang="en-US" sz="1800" dirty="0" err="1" smtClean="0"/>
              <a:t>ambar</a:t>
            </a:r>
            <a:r>
              <a:rPr lang="en-US" sz="1800" dirty="0" smtClean="0"/>
              <a:t>).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troposfer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stratosfer</a:t>
            </a:r>
            <a:r>
              <a:rPr lang="en-US" sz="1800" dirty="0"/>
              <a:t> </a:t>
            </a:r>
            <a:r>
              <a:rPr lang="en-US" sz="1800" dirty="0" err="1"/>
              <a:t>dipisahkan</a:t>
            </a:r>
            <a:r>
              <a:rPr lang="en-US" sz="1800" dirty="0"/>
              <a:t> </a:t>
            </a:r>
            <a:r>
              <a:rPr lang="en-US" sz="1800" dirty="0" err="1"/>
              <a:t>dipisahkan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tropopause</a:t>
            </a:r>
            <a:r>
              <a:rPr lang="en-US" sz="1800" dirty="0"/>
              <a:t>.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stratosfer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mesosfer</a:t>
            </a:r>
            <a:r>
              <a:rPr lang="en-US" sz="1800" dirty="0"/>
              <a:t> </a:t>
            </a:r>
            <a:r>
              <a:rPr lang="en-US" sz="1800" dirty="0" err="1"/>
              <a:t>dibatasi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mesopause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puncak</a:t>
            </a:r>
            <a:r>
              <a:rPr lang="en-US" sz="1800" dirty="0"/>
              <a:t> </a:t>
            </a:r>
            <a:r>
              <a:rPr lang="en-US" sz="1800" dirty="0" err="1"/>
              <a:t>termosfer</a:t>
            </a:r>
            <a:r>
              <a:rPr lang="en-US" sz="1800" dirty="0"/>
              <a:t> </a:t>
            </a:r>
            <a:r>
              <a:rPr lang="en-US" sz="1800" dirty="0" err="1"/>
              <a:t>disebut</a:t>
            </a:r>
            <a:r>
              <a:rPr lang="en-US" sz="1800" dirty="0"/>
              <a:t> </a:t>
            </a:r>
            <a:r>
              <a:rPr lang="en-US" sz="1800" dirty="0" err="1"/>
              <a:t>termopause</a:t>
            </a:r>
            <a:r>
              <a:rPr lang="en-US" sz="18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500" dirty="0" err="1" smtClean="0"/>
              <a:t>Gambar</a:t>
            </a:r>
            <a:r>
              <a:rPr lang="en-US" sz="1500" dirty="0" smtClean="0"/>
              <a:t> </a:t>
            </a:r>
            <a:r>
              <a:rPr lang="en-US" sz="1500" dirty="0"/>
              <a:t>1. </a:t>
            </a:r>
            <a:r>
              <a:rPr lang="en-US" sz="1500" dirty="0" err="1"/>
              <a:t>Pembagian</a:t>
            </a:r>
            <a:r>
              <a:rPr lang="en-US" sz="1500" dirty="0"/>
              <a:t> </a:t>
            </a:r>
            <a:r>
              <a:rPr lang="en-US" sz="1500" dirty="0" err="1"/>
              <a:t>lapisan</a:t>
            </a:r>
            <a:r>
              <a:rPr lang="en-US" sz="1500" dirty="0"/>
              <a:t> </a:t>
            </a:r>
            <a:r>
              <a:rPr lang="en-US" sz="1500" dirty="0" err="1"/>
              <a:t>atmosfer</a:t>
            </a:r>
            <a:r>
              <a:rPr lang="en-US" sz="1500" dirty="0"/>
              <a:t> </a:t>
            </a:r>
            <a:r>
              <a:rPr lang="en-US" sz="1500" dirty="0" err="1"/>
              <a:t>berdasarkan</a:t>
            </a:r>
            <a:r>
              <a:rPr lang="en-US" sz="1500" dirty="0"/>
              <a:t> </a:t>
            </a:r>
            <a:r>
              <a:rPr lang="en-US" sz="1500" dirty="0" err="1"/>
              <a:t>profil</a:t>
            </a:r>
            <a:r>
              <a:rPr lang="en-US" sz="1500" dirty="0"/>
              <a:t> </a:t>
            </a:r>
            <a:r>
              <a:rPr lang="en-US" sz="1500" dirty="0" err="1"/>
              <a:t>suhu</a:t>
            </a:r>
            <a:r>
              <a:rPr lang="en-US" sz="1500" dirty="0"/>
              <a:t> </a:t>
            </a:r>
            <a:r>
              <a:rPr lang="en-US" sz="1500" dirty="0" err="1"/>
              <a:t>vertikal</a:t>
            </a:r>
            <a:r>
              <a:rPr lang="en-US" sz="1500" dirty="0"/>
              <a:t>. </a:t>
            </a:r>
            <a:r>
              <a:rPr lang="en-US" sz="1500" dirty="0" err="1"/>
              <a:t>Garis</a:t>
            </a:r>
            <a:r>
              <a:rPr lang="en-US" sz="1500" dirty="0"/>
              <a:t> </a:t>
            </a:r>
            <a:r>
              <a:rPr lang="en-US" sz="1500" dirty="0" err="1"/>
              <a:t>titik-titik</a:t>
            </a:r>
            <a:r>
              <a:rPr lang="en-US" sz="1500" dirty="0"/>
              <a:t> </a:t>
            </a:r>
            <a:r>
              <a:rPr lang="en-US" sz="1500" dirty="0" err="1"/>
              <a:t>menunjukkan</a:t>
            </a:r>
            <a:r>
              <a:rPr lang="en-US" sz="1500" dirty="0"/>
              <a:t> </a:t>
            </a:r>
            <a:r>
              <a:rPr lang="en-US" sz="1500" dirty="0" err="1"/>
              <a:t>puncak</a:t>
            </a:r>
            <a:r>
              <a:rPr lang="en-US" sz="1500" dirty="0"/>
              <a:t> </a:t>
            </a:r>
            <a:r>
              <a:rPr lang="en-US" sz="1500" dirty="0" err="1"/>
              <a:t>masing-masing</a:t>
            </a:r>
            <a:r>
              <a:rPr lang="en-US" sz="1500" dirty="0"/>
              <a:t> </a:t>
            </a:r>
            <a:r>
              <a:rPr lang="en-US" sz="1500" dirty="0" err="1"/>
              <a:t>lapisan</a:t>
            </a:r>
            <a:r>
              <a:rPr lang="en-US" sz="1500" dirty="0"/>
              <a:t>.</a:t>
            </a:r>
          </a:p>
          <a:p>
            <a:pPr>
              <a:buNone/>
            </a:pPr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514600"/>
            <a:ext cx="4953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LAPISAN-LAPISAN ATMOSFER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6019800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en-US" sz="1800" dirty="0" smtClean="0"/>
              <a:t>TROPOSFER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/>
              <a:t>harafiah</a:t>
            </a:r>
            <a:r>
              <a:rPr lang="en-US" sz="1800" dirty="0"/>
              <a:t> </a:t>
            </a:r>
            <a:r>
              <a:rPr lang="en-US" sz="1800" dirty="0" err="1"/>
              <a:t>troposfer</a:t>
            </a:r>
            <a:r>
              <a:rPr lang="en-US" sz="1800" dirty="0"/>
              <a:t> (</a:t>
            </a:r>
            <a:r>
              <a:rPr lang="en-US" sz="1800" i="1" dirty="0" err="1"/>
              <a:t>tropo</a:t>
            </a:r>
            <a:r>
              <a:rPr lang="en-US" sz="1800" dirty="0"/>
              <a:t>: </a:t>
            </a:r>
            <a:r>
              <a:rPr lang="en-US" sz="1800" dirty="0" err="1"/>
              <a:t>berubah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i="1" dirty="0" err="1"/>
              <a:t>sphaira</a:t>
            </a:r>
            <a:r>
              <a:rPr lang="en-US" sz="1800" dirty="0"/>
              <a:t>: </a:t>
            </a:r>
            <a:r>
              <a:rPr lang="en-US" sz="1800" dirty="0" err="1"/>
              <a:t>bulatan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lapisan</a:t>
            </a:r>
            <a:r>
              <a:rPr lang="en-US" sz="1800" dirty="0"/>
              <a:t>)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lapisan</a:t>
            </a:r>
            <a:r>
              <a:rPr lang="en-US" sz="1800" dirty="0"/>
              <a:t> yang </a:t>
            </a:r>
            <a:r>
              <a:rPr lang="en-US" sz="1800" dirty="0" err="1"/>
              <a:t>berubah-ubah</a:t>
            </a:r>
            <a:r>
              <a:rPr lang="en-US" sz="1800" dirty="0"/>
              <a:t>. </a:t>
            </a:r>
            <a:r>
              <a:rPr lang="en-US" sz="1800" dirty="0" err="1"/>
              <a:t>Gejala</a:t>
            </a:r>
            <a:r>
              <a:rPr lang="en-US" sz="1800" dirty="0"/>
              <a:t> </a:t>
            </a:r>
            <a:r>
              <a:rPr lang="en-US" sz="1800" dirty="0" err="1"/>
              <a:t>cuaca</a:t>
            </a:r>
            <a:r>
              <a:rPr lang="en-US" sz="1800" dirty="0"/>
              <a:t>, </a:t>
            </a:r>
            <a:r>
              <a:rPr lang="en-US" sz="1800" dirty="0" err="1"/>
              <a:t>misalnya</a:t>
            </a:r>
            <a:r>
              <a:rPr lang="en-US" sz="1800" dirty="0"/>
              <a:t> </a:t>
            </a:r>
            <a:r>
              <a:rPr lang="en-US" sz="1800" dirty="0" err="1"/>
              <a:t>awan</a:t>
            </a:r>
            <a:r>
              <a:rPr lang="en-US" sz="1800" dirty="0"/>
              <a:t>, </a:t>
            </a:r>
            <a:r>
              <a:rPr lang="en-US" sz="1800" dirty="0" err="1"/>
              <a:t>hujan</a:t>
            </a:r>
            <a:r>
              <a:rPr lang="en-US" sz="1800" dirty="0"/>
              <a:t>, </a:t>
            </a:r>
            <a:r>
              <a:rPr lang="en-US" sz="1800" dirty="0" err="1"/>
              <a:t>badai</a:t>
            </a:r>
            <a:r>
              <a:rPr lang="en-US" sz="1800" dirty="0"/>
              <a:t> </a:t>
            </a:r>
            <a:r>
              <a:rPr lang="en-US" sz="1800" dirty="0" err="1"/>
              <a:t>guruh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lain </a:t>
            </a:r>
            <a:r>
              <a:rPr lang="en-US" sz="1800" dirty="0" err="1"/>
              <a:t>sebagainya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troposfer</a:t>
            </a:r>
            <a:r>
              <a:rPr lang="en-US" sz="1800" dirty="0"/>
              <a:t>. </a:t>
            </a:r>
          </a:p>
          <a:p>
            <a:pPr>
              <a:buNone/>
            </a:pPr>
            <a:endParaRPr lang="en-US" sz="1800" dirty="0" smtClean="0"/>
          </a:p>
          <a:p>
            <a:pPr>
              <a:buAutoNum type="arabicPeriod" startAt="2"/>
            </a:pPr>
            <a:r>
              <a:rPr lang="en-US" sz="1800" dirty="0" smtClean="0"/>
              <a:t>STRATOSFER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900" dirty="0" err="1" smtClean="0"/>
              <a:t>Stratosfer</a:t>
            </a:r>
            <a:r>
              <a:rPr lang="en-US" sz="1900" dirty="0" smtClean="0"/>
              <a:t> </a:t>
            </a:r>
            <a:r>
              <a:rPr lang="en-US" sz="1900" dirty="0"/>
              <a:t>(</a:t>
            </a:r>
            <a:r>
              <a:rPr lang="en-US" sz="1900" i="1" dirty="0"/>
              <a:t>strata</a:t>
            </a:r>
            <a:r>
              <a:rPr lang="en-US" sz="1900" dirty="0"/>
              <a:t>: </a:t>
            </a:r>
            <a:r>
              <a:rPr lang="en-US" sz="1900" dirty="0" err="1"/>
              <a:t>lapisan</a:t>
            </a:r>
            <a:r>
              <a:rPr lang="en-US" sz="1900" dirty="0"/>
              <a:t>,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i="1" dirty="0" err="1"/>
              <a:t>sphaira</a:t>
            </a:r>
            <a:r>
              <a:rPr lang="en-US" sz="1900" dirty="0"/>
              <a:t>: </a:t>
            </a:r>
            <a:r>
              <a:rPr lang="en-US" sz="1900" dirty="0" err="1"/>
              <a:t>bulatan</a:t>
            </a:r>
            <a:r>
              <a:rPr lang="en-US" sz="1900" dirty="0"/>
              <a:t>) </a:t>
            </a:r>
            <a:r>
              <a:rPr lang="en-US" sz="1900" dirty="0" err="1"/>
              <a:t>artinya</a:t>
            </a:r>
            <a:r>
              <a:rPr lang="en-US" sz="1900" dirty="0"/>
              <a:t> </a:t>
            </a:r>
            <a:r>
              <a:rPr lang="en-US" sz="1900" dirty="0" err="1"/>
              <a:t>bulatan</a:t>
            </a:r>
            <a:r>
              <a:rPr lang="en-US" sz="1900" dirty="0"/>
              <a:t> (</a:t>
            </a:r>
            <a:r>
              <a:rPr lang="en-US" sz="1900" dirty="0" err="1"/>
              <a:t>lapisan</a:t>
            </a:r>
            <a:r>
              <a:rPr lang="en-US" sz="1900" dirty="0"/>
              <a:t>) yang </a:t>
            </a:r>
            <a:r>
              <a:rPr lang="en-US" sz="1900" dirty="0" err="1"/>
              <a:t>berlapis</a:t>
            </a:r>
            <a:r>
              <a:rPr lang="en-US" sz="1900" dirty="0"/>
              <a:t>, </a:t>
            </a:r>
            <a:r>
              <a:rPr lang="en-US" sz="1900" dirty="0" err="1"/>
              <a:t>karena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lapisan</a:t>
            </a:r>
            <a:r>
              <a:rPr lang="en-US" sz="1900" dirty="0"/>
              <a:t> </a:t>
            </a:r>
            <a:r>
              <a:rPr lang="en-US" sz="1900" dirty="0" err="1"/>
              <a:t>stratosfer</a:t>
            </a:r>
            <a:r>
              <a:rPr lang="en-US" sz="1900" dirty="0"/>
              <a:t> </a:t>
            </a:r>
            <a:r>
              <a:rPr lang="en-US" sz="1900" dirty="0" err="1"/>
              <a:t>terdapat</a:t>
            </a:r>
            <a:r>
              <a:rPr lang="en-US" sz="1900" dirty="0"/>
              <a:t> </a:t>
            </a:r>
            <a:r>
              <a:rPr lang="en-US" sz="1900" dirty="0" err="1"/>
              <a:t>juga</a:t>
            </a:r>
            <a:r>
              <a:rPr lang="en-US" sz="1900" dirty="0"/>
              <a:t> </a:t>
            </a:r>
            <a:r>
              <a:rPr lang="en-US" sz="1900" dirty="0" err="1"/>
              <a:t>lapisan</a:t>
            </a:r>
            <a:r>
              <a:rPr lang="en-US" sz="1900" dirty="0"/>
              <a:t> </a:t>
            </a:r>
            <a:r>
              <a:rPr lang="en-US" sz="1900" dirty="0" err="1"/>
              <a:t>ozon</a:t>
            </a:r>
            <a:r>
              <a:rPr lang="en-US" sz="1900" dirty="0"/>
              <a:t> (</a:t>
            </a:r>
            <a:r>
              <a:rPr lang="en-US" sz="1900" dirty="0" err="1"/>
              <a:t>ozonosfer</a:t>
            </a:r>
            <a:r>
              <a:rPr lang="en-US" sz="1900" dirty="0"/>
              <a:t>). </a:t>
            </a:r>
            <a:r>
              <a:rPr lang="en-US" sz="1900" dirty="0" err="1"/>
              <a:t>Stratosfer</a:t>
            </a:r>
            <a:r>
              <a:rPr lang="en-US" sz="1900" dirty="0"/>
              <a:t> </a:t>
            </a:r>
            <a:r>
              <a:rPr lang="en-US" sz="1900" dirty="0" err="1"/>
              <a:t>terletak</a:t>
            </a:r>
            <a:r>
              <a:rPr lang="en-US" sz="1900" dirty="0"/>
              <a:t> </a:t>
            </a:r>
            <a:r>
              <a:rPr lang="en-US" sz="1900" dirty="0" err="1"/>
              <a:t>di</a:t>
            </a:r>
            <a:r>
              <a:rPr lang="en-US" sz="1900" dirty="0"/>
              <a:t> </a:t>
            </a:r>
            <a:r>
              <a:rPr lang="en-US" sz="1900" dirty="0" err="1"/>
              <a:t>atas</a:t>
            </a:r>
            <a:r>
              <a:rPr lang="en-US" sz="1900" dirty="0"/>
              <a:t> </a:t>
            </a:r>
            <a:r>
              <a:rPr lang="en-US" sz="1900" dirty="0" err="1"/>
              <a:t>troposfer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ketinggian</a:t>
            </a:r>
            <a:r>
              <a:rPr lang="en-US" sz="1900" dirty="0"/>
              <a:t> 10 </a:t>
            </a:r>
            <a:r>
              <a:rPr lang="en-US" sz="1900" dirty="0" err="1"/>
              <a:t>dan</a:t>
            </a:r>
            <a:r>
              <a:rPr lang="en-US" sz="1900" dirty="0"/>
              <a:t> 60 km. </a:t>
            </a:r>
            <a:r>
              <a:rPr lang="en-US" sz="1900" dirty="0" err="1"/>
              <a:t>Karena</a:t>
            </a:r>
            <a:r>
              <a:rPr lang="en-US" sz="1900" dirty="0"/>
              <a:t> </a:t>
            </a:r>
            <a:r>
              <a:rPr lang="en-US" sz="1900" dirty="0" err="1"/>
              <a:t>tropopause</a:t>
            </a:r>
            <a:r>
              <a:rPr lang="en-US" sz="1900" dirty="0"/>
              <a:t> </a:t>
            </a:r>
            <a:r>
              <a:rPr lang="en-US" sz="1900" dirty="0" err="1"/>
              <a:t>lebih</a:t>
            </a:r>
            <a:r>
              <a:rPr lang="en-US" sz="1900" dirty="0"/>
              <a:t> </a:t>
            </a:r>
            <a:r>
              <a:rPr lang="en-US" sz="1900" dirty="0" err="1"/>
              <a:t>tinggi</a:t>
            </a:r>
            <a:r>
              <a:rPr lang="en-US" sz="1900" dirty="0"/>
              <a:t> </a:t>
            </a:r>
            <a:r>
              <a:rPr lang="en-US" sz="1900" dirty="0" err="1"/>
              <a:t>di</a:t>
            </a:r>
            <a:r>
              <a:rPr lang="en-US" sz="1900" dirty="0"/>
              <a:t> </a:t>
            </a:r>
            <a:r>
              <a:rPr lang="en-US" sz="1900" dirty="0" err="1"/>
              <a:t>ekuator</a:t>
            </a:r>
            <a:r>
              <a:rPr lang="en-US" sz="1900" dirty="0"/>
              <a:t> </a:t>
            </a:r>
            <a:r>
              <a:rPr lang="en-US" sz="1900" dirty="0" err="1"/>
              <a:t>daripada</a:t>
            </a:r>
            <a:r>
              <a:rPr lang="en-US" sz="1900" dirty="0"/>
              <a:t> </a:t>
            </a:r>
            <a:r>
              <a:rPr lang="en-US" sz="1900" dirty="0" err="1"/>
              <a:t>di</a:t>
            </a:r>
            <a:r>
              <a:rPr lang="en-US" sz="1900" dirty="0"/>
              <a:t> </a:t>
            </a:r>
            <a:r>
              <a:rPr lang="en-US" sz="1900" dirty="0" err="1"/>
              <a:t>kutub</a:t>
            </a:r>
            <a:r>
              <a:rPr lang="en-US" sz="1900" dirty="0"/>
              <a:t>, </a:t>
            </a:r>
            <a:r>
              <a:rPr lang="en-US" sz="1900" dirty="0" err="1"/>
              <a:t>maka</a:t>
            </a:r>
            <a:r>
              <a:rPr lang="en-US" sz="1900" dirty="0"/>
              <a:t> </a:t>
            </a:r>
            <a:r>
              <a:rPr lang="en-US" sz="1900" dirty="0" err="1"/>
              <a:t>stratosfer</a:t>
            </a:r>
            <a:r>
              <a:rPr lang="en-US" sz="1900" dirty="0"/>
              <a:t> </a:t>
            </a:r>
            <a:r>
              <a:rPr lang="en-US" sz="1900" dirty="0" err="1"/>
              <a:t>lebih</a:t>
            </a:r>
            <a:r>
              <a:rPr lang="en-US" sz="1900" dirty="0"/>
              <a:t> </a:t>
            </a:r>
            <a:r>
              <a:rPr lang="en-US" sz="1900" dirty="0" err="1"/>
              <a:t>tipis</a:t>
            </a:r>
            <a:r>
              <a:rPr lang="en-US" sz="1900" dirty="0"/>
              <a:t> </a:t>
            </a:r>
            <a:r>
              <a:rPr lang="en-US" sz="1900" dirty="0" err="1"/>
              <a:t>di</a:t>
            </a:r>
            <a:r>
              <a:rPr lang="en-US" sz="1900" dirty="0"/>
              <a:t> </a:t>
            </a:r>
            <a:r>
              <a:rPr lang="en-US" sz="1900" dirty="0" err="1"/>
              <a:t>ekuator</a:t>
            </a:r>
            <a:r>
              <a:rPr lang="en-US" sz="1900" dirty="0"/>
              <a:t> </a:t>
            </a:r>
            <a:r>
              <a:rPr lang="en-US" sz="1900" dirty="0" err="1"/>
              <a:t>daripada</a:t>
            </a:r>
            <a:r>
              <a:rPr lang="en-US" sz="1900" dirty="0"/>
              <a:t> </a:t>
            </a:r>
            <a:r>
              <a:rPr lang="en-US" sz="1900" dirty="0" err="1"/>
              <a:t>di</a:t>
            </a:r>
            <a:r>
              <a:rPr lang="en-US" sz="1900" dirty="0"/>
              <a:t> </a:t>
            </a:r>
            <a:r>
              <a:rPr lang="en-US" sz="1900" dirty="0" err="1"/>
              <a:t>kutub</a:t>
            </a:r>
            <a:r>
              <a:rPr lang="en-US" sz="1900" dirty="0"/>
              <a:t>. Di </a:t>
            </a:r>
            <a:r>
              <a:rPr lang="en-US" sz="1900" dirty="0" err="1"/>
              <a:t>ekuator</a:t>
            </a:r>
            <a:r>
              <a:rPr lang="en-US" sz="1900" dirty="0"/>
              <a:t>, </a:t>
            </a:r>
            <a:r>
              <a:rPr lang="en-US" sz="1900" dirty="0" err="1"/>
              <a:t>tropopause</a:t>
            </a:r>
            <a:r>
              <a:rPr lang="en-US" sz="1900" dirty="0"/>
              <a:t> </a:t>
            </a:r>
            <a:r>
              <a:rPr lang="en-US" sz="1900" dirty="0" err="1"/>
              <a:t>mempunyai</a:t>
            </a:r>
            <a:r>
              <a:rPr lang="en-US" sz="1900" dirty="0"/>
              <a:t> </a:t>
            </a:r>
            <a:r>
              <a:rPr lang="en-US" sz="1900" dirty="0" err="1"/>
              <a:t>ketinggian</a:t>
            </a:r>
            <a:r>
              <a:rPr lang="en-US" sz="1900" dirty="0"/>
              <a:t> 18 km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temperatur</a:t>
            </a:r>
            <a:r>
              <a:rPr lang="en-US" sz="1900" dirty="0"/>
              <a:t> </a:t>
            </a:r>
            <a:r>
              <a:rPr lang="en-US" sz="1900" dirty="0" err="1"/>
              <a:t>sekitar</a:t>
            </a:r>
            <a:r>
              <a:rPr lang="en-US" sz="1900" dirty="0"/>
              <a:t> -80 </a:t>
            </a:r>
            <a:r>
              <a:rPr lang="en-US" sz="2000" baseline="30000" dirty="0"/>
              <a:t>0</a:t>
            </a:r>
            <a:r>
              <a:rPr lang="en-US" sz="2000" dirty="0"/>
              <a:t>C</a:t>
            </a:r>
            <a:r>
              <a:rPr lang="en-US" sz="1900" dirty="0" smtClean="0"/>
              <a:t>, </a:t>
            </a:r>
            <a:r>
              <a:rPr lang="en-US" sz="1900" dirty="0" err="1"/>
              <a:t>sedangkan</a:t>
            </a:r>
            <a:r>
              <a:rPr lang="en-US" sz="1900" dirty="0"/>
              <a:t> </a:t>
            </a:r>
            <a:r>
              <a:rPr lang="en-US" sz="1900" dirty="0" err="1"/>
              <a:t>di</a:t>
            </a:r>
            <a:r>
              <a:rPr lang="en-US" sz="1900" dirty="0"/>
              <a:t> </a:t>
            </a:r>
            <a:r>
              <a:rPr lang="en-US" sz="1900" dirty="0" err="1"/>
              <a:t>kutub</a:t>
            </a:r>
            <a:r>
              <a:rPr lang="en-US" sz="1900" dirty="0"/>
              <a:t> </a:t>
            </a:r>
            <a:r>
              <a:rPr lang="en-US" sz="1900" dirty="0" err="1"/>
              <a:t>tropopause</a:t>
            </a:r>
            <a:r>
              <a:rPr lang="en-US" sz="1900" dirty="0"/>
              <a:t> </a:t>
            </a:r>
            <a:r>
              <a:rPr lang="en-US" sz="1900" dirty="0" err="1"/>
              <a:t>hanya</a:t>
            </a:r>
            <a:r>
              <a:rPr lang="en-US" sz="1900" dirty="0"/>
              <a:t> </a:t>
            </a:r>
            <a:r>
              <a:rPr lang="en-US" sz="1900" dirty="0" err="1"/>
              <a:t>mencapai</a:t>
            </a:r>
            <a:r>
              <a:rPr lang="en-US" sz="1900" dirty="0"/>
              <a:t> </a:t>
            </a:r>
            <a:r>
              <a:rPr lang="en-US" sz="1900" dirty="0" err="1"/>
              <a:t>ketinggian</a:t>
            </a:r>
            <a:r>
              <a:rPr lang="en-US" sz="1900" dirty="0"/>
              <a:t> 6 km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temperatur</a:t>
            </a:r>
            <a:r>
              <a:rPr lang="en-US" sz="1900" dirty="0"/>
              <a:t> -40 </a:t>
            </a:r>
            <a:r>
              <a:rPr lang="en-US" sz="2000" baseline="30000" dirty="0"/>
              <a:t>0</a:t>
            </a:r>
            <a:r>
              <a:rPr lang="en-US" sz="2000" dirty="0"/>
              <a:t>C</a:t>
            </a:r>
            <a:r>
              <a:rPr lang="en-US" sz="1900" dirty="0" smtClean="0"/>
              <a:t>. </a:t>
            </a:r>
            <a:r>
              <a:rPr lang="en-US" sz="1900" dirty="0" err="1" smtClean="0"/>
              <a:t>Bagian</a:t>
            </a:r>
            <a:r>
              <a:rPr lang="en-US" sz="1900" dirty="0" smtClean="0"/>
              <a:t> </a:t>
            </a:r>
            <a:r>
              <a:rPr lang="en-US" sz="1900" dirty="0" err="1"/>
              <a:t>atas</a:t>
            </a:r>
            <a:r>
              <a:rPr lang="en-US" sz="1900" dirty="0"/>
              <a:t> </a:t>
            </a:r>
            <a:r>
              <a:rPr lang="en-US" sz="1900" dirty="0" err="1"/>
              <a:t>mesosfer</a:t>
            </a:r>
            <a:r>
              <a:rPr lang="en-US" sz="1900" dirty="0"/>
              <a:t> </a:t>
            </a:r>
            <a:r>
              <a:rPr lang="en-US" sz="1900" dirty="0" err="1"/>
              <a:t>disebut</a:t>
            </a:r>
            <a:r>
              <a:rPr lang="en-US" sz="1900" dirty="0"/>
              <a:t> </a:t>
            </a:r>
            <a:r>
              <a:rPr lang="en-US" sz="1900" dirty="0" err="1"/>
              <a:t>termopause</a:t>
            </a:r>
            <a:r>
              <a:rPr lang="en-US" sz="1900" dirty="0"/>
              <a:t> yang </a:t>
            </a:r>
            <a:r>
              <a:rPr lang="en-US" sz="1900" dirty="0" err="1"/>
              <a:t>meluas</a:t>
            </a:r>
            <a:r>
              <a:rPr lang="en-US" sz="1900" dirty="0"/>
              <a:t> </a:t>
            </a:r>
            <a:r>
              <a:rPr lang="en-US" sz="1900" dirty="0" err="1"/>
              <a:t>dari</a:t>
            </a:r>
            <a:r>
              <a:rPr lang="en-US" sz="1900" dirty="0"/>
              <a:t> </a:t>
            </a:r>
            <a:r>
              <a:rPr lang="en-US" sz="1900" dirty="0" err="1"/>
              <a:t>ketinggian</a:t>
            </a:r>
            <a:r>
              <a:rPr lang="en-US" sz="1900" dirty="0"/>
              <a:t> 300 km </a:t>
            </a:r>
            <a:r>
              <a:rPr lang="en-US" sz="1900" dirty="0" err="1"/>
              <a:t>sampai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rumbai-rumbai</a:t>
            </a:r>
            <a:r>
              <a:rPr lang="en-US" sz="1900" dirty="0"/>
              <a:t> </a:t>
            </a:r>
            <a:r>
              <a:rPr lang="en-US" sz="1900" dirty="0" err="1"/>
              <a:t>bumi</a:t>
            </a:r>
            <a:r>
              <a:rPr lang="en-US" sz="1900" dirty="0"/>
              <a:t> (</a:t>
            </a:r>
            <a:r>
              <a:rPr lang="en-US" sz="1900" i="1" dirty="0"/>
              <a:t>fringe of the earth</a:t>
            </a:r>
            <a:r>
              <a:rPr lang="en-US" sz="1900" dirty="0"/>
              <a:t>) </a:t>
            </a:r>
            <a:r>
              <a:rPr lang="en-US" sz="1900" dirty="0" err="1"/>
              <a:t>sekitar</a:t>
            </a:r>
            <a:r>
              <a:rPr lang="en-US" sz="1900" dirty="0"/>
              <a:t> 1000 km</a:t>
            </a:r>
            <a:r>
              <a:rPr lang="en-US" sz="1900" dirty="0" smtClean="0"/>
              <a:t>. </a:t>
            </a:r>
            <a:r>
              <a:rPr lang="en-US" sz="1900" dirty="0" err="1"/>
              <a:t>Termopause</a:t>
            </a:r>
            <a:r>
              <a:rPr lang="en-US" sz="1900" dirty="0"/>
              <a:t> </a:t>
            </a:r>
            <a:r>
              <a:rPr lang="en-US" sz="1900" dirty="0" err="1"/>
              <a:t>adalah</a:t>
            </a:r>
            <a:r>
              <a:rPr lang="en-US" sz="1900" dirty="0"/>
              <a:t> </a:t>
            </a:r>
            <a:r>
              <a:rPr lang="en-US" sz="1900" dirty="0" err="1"/>
              <a:t>paras</a:t>
            </a:r>
            <a:r>
              <a:rPr lang="en-US" sz="1900" dirty="0"/>
              <a:t> </a:t>
            </a:r>
            <a:r>
              <a:rPr lang="en-US" sz="1900" dirty="0" err="1"/>
              <a:t>transisi</a:t>
            </a:r>
            <a:r>
              <a:rPr lang="en-US" sz="1900" dirty="0"/>
              <a:t> </a:t>
            </a:r>
            <a:r>
              <a:rPr lang="en-US" sz="1900" dirty="0" err="1"/>
              <a:t>ke</a:t>
            </a:r>
            <a:r>
              <a:rPr lang="en-US" sz="1900" dirty="0"/>
              <a:t> </a:t>
            </a:r>
            <a:r>
              <a:rPr lang="en-US" sz="1900" dirty="0" err="1"/>
              <a:t>profil</a:t>
            </a:r>
            <a:r>
              <a:rPr lang="en-US" sz="1900" dirty="0"/>
              <a:t> </a:t>
            </a:r>
            <a:r>
              <a:rPr lang="en-US" sz="1900" dirty="0" err="1"/>
              <a:t>temperatur</a:t>
            </a:r>
            <a:r>
              <a:rPr lang="en-US" sz="1900" dirty="0"/>
              <a:t> yang </a:t>
            </a:r>
            <a:r>
              <a:rPr lang="en-US" sz="1900" dirty="0" err="1"/>
              <a:t>mendekati</a:t>
            </a:r>
            <a:r>
              <a:rPr lang="en-US" sz="1900" dirty="0"/>
              <a:t> </a:t>
            </a:r>
            <a:r>
              <a:rPr lang="en-US" sz="1900" dirty="0" err="1"/>
              <a:t>isotermal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temperatur</a:t>
            </a:r>
            <a:r>
              <a:rPr lang="en-US" sz="1900" dirty="0"/>
              <a:t> </a:t>
            </a:r>
            <a:r>
              <a:rPr lang="en-US" sz="1900" dirty="0" err="1"/>
              <a:t>konstan</a:t>
            </a:r>
            <a:r>
              <a:rPr lang="en-US" sz="1900" dirty="0"/>
              <a:t>.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/>
          </a:bodyPr>
          <a:lstStyle/>
          <a:p>
            <a:pPr>
              <a:buAutoNum type="arabicPeriod" startAt="3"/>
            </a:pPr>
            <a:r>
              <a:rPr lang="en-US" sz="1800" dirty="0" smtClean="0"/>
              <a:t>MESOSFER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Mesosfer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i="1" dirty="0" err="1"/>
              <a:t>meso</a:t>
            </a:r>
            <a:r>
              <a:rPr lang="en-US" sz="1800" dirty="0"/>
              <a:t>: </a:t>
            </a:r>
            <a:r>
              <a:rPr lang="en-US" sz="1800" dirty="0" err="1"/>
              <a:t>tengah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i="1" dirty="0" err="1"/>
              <a:t>sphaira</a:t>
            </a:r>
            <a:r>
              <a:rPr lang="en-US" sz="1800" dirty="0"/>
              <a:t>: </a:t>
            </a:r>
            <a:r>
              <a:rPr lang="en-US" sz="1800" dirty="0" err="1"/>
              <a:t>bulatan</a:t>
            </a:r>
            <a:r>
              <a:rPr lang="en-US" sz="1800" dirty="0"/>
              <a:t>) </a:t>
            </a:r>
            <a:r>
              <a:rPr lang="en-US" sz="1800" dirty="0" err="1"/>
              <a:t>artinya</a:t>
            </a:r>
            <a:r>
              <a:rPr lang="en-US" sz="1800" dirty="0"/>
              <a:t> </a:t>
            </a:r>
            <a:r>
              <a:rPr lang="en-US" sz="1800" dirty="0" err="1"/>
              <a:t>lapisan</a:t>
            </a:r>
            <a:r>
              <a:rPr lang="en-US" sz="1800" dirty="0"/>
              <a:t> gas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tengah</a:t>
            </a:r>
            <a:r>
              <a:rPr lang="en-US" sz="1800" dirty="0"/>
              <a:t> yang </a:t>
            </a:r>
            <a:r>
              <a:rPr lang="en-US" sz="1800" dirty="0" err="1"/>
              <a:t>meyelubungi</a:t>
            </a:r>
            <a:r>
              <a:rPr lang="en-US" sz="1800" dirty="0"/>
              <a:t> </a:t>
            </a:r>
            <a:r>
              <a:rPr lang="en-US" sz="1800" dirty="0" err="1"/>
              <a:t>bulatan</a:t>
            </a:r>
            <a:r>
              <a:rPr lang="en-US" sz="1800" dirty="0"/>
              <a:t> </a:t>
            </a:r>
            <a:r>
              <a:rPr lang="en-US" sz="1800" dirty="0" err="1"/>
              <a:t>bumi</a:t>
            </a:r>
            <a:r>
              <a:rPr lang="en-US" sz="1800" dirty="0"/>
              <a:t>. </a:t>
            </a:r>
            <a:r>
              <a:rPr lang="en-US" sz="1800" dirty="0" err="1"/>
              <a:t>Mesosfer</a:t>
            </a:r>
            <a:r>
              <a:rPr lang="en-US" sz="1800" dirty="0"/>
              <a:t> </a:t>
            </a:r>
            <a:r>
              <a:rPr lang="en-US" sz="1800" dirty="0" err="1"/>
              <a:t>terletak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stratopause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ketinggian</a:t>
            </a:r>
            <a:r>
              <a:rPr lang="en-US" sz="1800" dirty="0"/>
              <a:t> 60 - 85 km,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ditandai</a:t>
            </a:r>
            <a:r>
              <a:rPr lang="en-US" sz="1800" dirty="0"/>
              <a:t> </a:t>
            </a:r>
            <a:r>
              <a:rPr lang="en-US" sz="1800" dirty="0" err="1"/>
              <a:t>susut</a:t>
            </a:r>
            <a:r>
              <a:rPr lang="en-US" sz="1800" dirty="0"/>
              <a:t> </a:t>
            </a:r>
            <a:r>
              <a:rPr lang="en-US" sz="1800" dirty="0" err="1"/>
              <a:t>temperatur</a:t>
            </a:r>
            <a:r>
              <a:rPr lang="en-US" sz="1800" dirty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/>
              <a:t>gradien</a:t>
            </a:r>
            <a:r>
              <a:rPr lang="en-US" sz="1800" dirty="0"/>
              <a:t> </a:t>
            </a:r>
            <a:r>
              <a:rPr lang="en-US" sz="1800" dirty="0" err="1"/>
              <a:t>temperatur</a:t>
            </a:r>
            <a:r>
              <a:rPr lang="en-US" sz="1800" dirty="0"/>
              <a:t> </a:t>
            </a:r>
            <a:r>
              <a:rPr lang="en-US" sz="1800" dirty="0" err="1"/>
              <a:t>berorde</a:t>
            </a:r>
            <a:r>
              <a:rPr lang="en-US" sz="1800" dirty="0"/>
              <a:t> 0,4 </a:t>
            </a:r>
            <a:r>
              <a:rPr lang="en-US" sz="1800" baseline="30000" dirty="0"/>
              <a:t>0</a:t>
            </a:r>
            <a:r>
              <a:rPr lang="en-US" sz="1800" dirty="0"/>
              <a:t>C</a:t>
            </a:r>
            <a:r>
              <a:rPr lang="en-US" sz="1800" dirty="0" smtClean="0"/>
              <a:t> </a:t>
            </a:r>
            <a:r>
              <a:rPr lang="en-US" sz="1800" dirty="0"/>
              <a:t>per 100 meter. </a:t>
            </a:r>
            <a:r>
              <a:rPr lang="en-US" sz="1800" dirty="0" err="1"/>
              <a:t>Puncak</a:t>
            </a:r>
            <a:r>
              <a:rPr lang="en-US" sz="1800" dirty="0"/>
              <a:t> </a:t>
            </a:r>
            <a:r>
              <a:rPr lang="en-US" sz="1800" dirty="0" err="1"/>
              <a:t>mesosfer</a:t>
            </a:r>
            <a:r>
              <a:rPr lang="en-US" sz="1800" dirty="0"/>
              <a:t> </a:t>
            </a:r>
            <a:r>
              <a:rPr lang="en-US" sz="1800" dirty="0" err="1"/>
              <a:t>dibatasi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mesopause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suhu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ketinggian</a:t>
            </a:r>
            <a:r>
              <a:rPr lang="en-US" sz="1800" dirty="0"/>
              <a:t> </a:t>
            </a:r>
            <a:r>
              <a:rPr lang="en-US" sz="1800" dirty="0" err="1"/>
              <a:t>mulai</a:t>
            </a:r>
            <a:r>
              <a:rPr lang="en-US" sz="1800" dirty="0"/>
              <a:t>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isotermal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permukaan</a:t>
            </a:r>
            <a:r>
              <a:rPr lang="en-US" sz="1800" dirty="0"/>
              <a:t> yang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temperatur</a:t>
            </a:r>
            <a:r>
              <a:rPr lang="en-US" sz="1800" dirty="0"/>
              <a:t> paling </a:t>
            </a:r>
            <a:r>
              <a:rPr lang="en-US" sz="1800" dirty="0" err="1"/>
              <a:t>rendah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atmosfer</a:t>
            </a:r>
            <a:r>
              <a:rPr lang="en-US" sz="1800" dirty="0"/>
              <a:t>, </a:t>
            </a:r>
            <a:r>
              <a:rPr lang="en-US" sz="1800" dirty="0" err="1"/>
              <a:t>sekitar</a:t>
            </a:r>
            <a:r>
              <a:rPr lang="en-US" sz="1800" dirty="0"/>
              <a:t> -100 </a:t>
            </a:r>
            <a:r>
              <a:rPr lang="en-US" sz="1800" baseline="30000" dirty="0"/>
              <a:t>0</a:t>
            </a:r>
            <a:r>
              <a:rPr lang="en-US" sz="1800" dirty="0"/>
              <a:t>C</a:t>
            </a:r>
            <a:r>
              <a:rPr lang="en-US" sz="1800" dirty="0" smtClean="0"/>
              <a:t>.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turbulensi</a:t>
            </a:r>
            <a:r>
              <a:rPr lang="en-US" sz="1800" dirty="0"/>
              <a:t>/</a:t>
            </a:r>
            <a:r>
              <a:rPr lang="en-US" sz="1800" dirty="0" err="1"/>
              <a:t>sirkulasi</a:t>
            </a:r>
            <a:r>
              <a:rPr lang="en-US" sz="1800" dirty="0"/>
              <a:t> </a:t>
            </a:r>
            <a:r>
              <a:rPr lang="en-US" sz="1800" dirty="0" err="1"/>
              <a:t>udara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daerah</a:t>
            </a:r>
            <a:r>
              <a:rPr lang="en-US" sz="1800" dirty="0"/>
              <a:t> </a:t>
            </a:r>
            <a:r>
              <a:rPr lang="en-US" sz="1800" dirty="0" err="1"/>
              <a:t>penguraian</a:t>
            </a:r>
            <a:r>
              <a:rPr lang="en-US" sz="1800" dirty="0"/>
              <a:t> </a:t>
            </a:r>
            <a:r>
              <a:rPr lang="en-US" sz="1800" dirty="0" smtClean="0"/>
              <a:t>O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atom O.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mesosfer</a:t>
            </a:r>
            <a:r>
              <a:rPr lang="en-US" sz="1800" dirty="0"/>
              <a:t> </a:t>
            </a:r>
            <a:r>
              <a:rPr lang="en-US" sz="1800" dirty="0" err="1"/>
              <a:t>tumpang</a:t>
            </a:r>
            <a:r>
              <a:rPr lang="en-US" sz="1800" dirty="0"/>
              <a:t> </a:t>
            </a:r>
            <a:r>
              <a:rPr lang="en-US" sz="1800" dirty="0" err="1"/>
              <a:t>tindih</a:t>
            </a:r>
            <a:r>
              <a:rPr lang="en-US" sz="1800" dirty="0"/>
              <a:t> (</a:t>
            </a:r>
            <a:r>
              <a:rPr lang="en-US" sz="1800" i="1" dirty="0"/>
              <a:t>overlaps</a:t>
            </a:r>
            <a:r>
              <a:rPr lang="en-US" sz="1800" dirty="0"/>
              <a:t>) </a:t>
            </a:r>
            <a:r>
              <a:rPr lang="en-US" sz="1800" dirty="0" err="1"/>
              <a:t>bersamaan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ionosfer</a:t>
            </a:r>
            <a:r>
              <a:rPr lang="en-US" sz="1800" dirty="0"/>
              <a:t> </a:t>
            </a:r>
            <a:r>
              <a:rPr lang="en-US" sz="1800" dirty="0" err="1"/>
              <a:t>bawah</a:t>
            </a:r>
            <a:r>
              <a:rPr lang="en-US" sz="1800" dirty="0"/>
              <a:t>. </a:t>
            </a:r>
          </a:p>
          <a:p>
            <a:pPr>
              <a:buNone/>
            </a:pPr>
            <a:endParaRPr lang="en-US" sz="1800" dirty="0" smtClean="0"/>
          </a:p>
          <a:p>
            <a:pPr>
              <a:buAutoNum type="arabicPeriod" startAt="4"/>
            </a:pPr>
            <a:r>
              <a:rPr lang="en-US" sz="1800" dirty="0" smtClean="0"/>
              <a:t>TERMOSFER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Termosfer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i="1" dirty="0" err="1"/>
              <a:t>termo</a:t>
            </a:r>
            <a:r>
              <a:rPr lang="en-US" sz="1800" dirty="0"/>
              <a:t>: </a:t>
            </a:r>
            <a:r>
              <a:rPr lang="en-US" sz="1800" dirty="0" err="1"/>
              <a:t>panas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i="1" dirty="0" err="1"/>
              <a:t>sphaira</a:t>
            </a:r>
            <a:r>
              <a:rPr lang="en-US" sz="1800" dirty="0"/>
              <a:t>: </a:t>
            </a:r>
            <a:r>
              <a:rPr lang="en-US" sz="1800" dirty="0" err="1"/>
              <a:t>bulatan</a:t>
            </a:r>
            <a:r>
              <a:rPr lang="en-US" sz="1800" dirty="0"/>
              <a:t>) </a:t>
            </a:r>
            <a:r>
              <a:rPr lang="en-US" sz="1800" dirty="0" err="1"/>
              <a:t>artinya</a:t>
            </a:r>
            <a:r>
              <a:rPr lang="en-US" sz="1800" dirty="0"/>
              <a:t> </a:t>
            </a:r>
            <a:r>
              <a:rPr lang="en-US" sz="1800" dirty="0" err="1"/>
              <a:t>lapisan</a:t>
            </a:r>
            <a:r>
              <a:rPr lang="en-US" sz="1800" dirty="0"/>
              <a:t> </a:t>
            </a:r>
            <a:r>
              <a:rPr lang="en-US" sz="1800" dirty="0" err="1"/>
              <a:t>panas</a:t>
            </a:r>
            <a:r>
              <a:rPr lang="en-US" sz="1800" dirty="0"/>
              <a:t> yang </a:t>
            </a:r>
            <a:r>
              <a:rPr lang="en-US" sz="1800" dirty="0" err="1"/>
              <a:t>menyelubungi</a:t>
            </a:r>
            <a:r>
              <a:rPr lang="en-US" sz="1800" dirty="0"/>
              <a:t> </a:t>
            </a:r>
            <a:r>
              <a:rPr lang="en-US" sz="1800" dirty="0" err="1"/>
              <a:t>bulatan</a:t>
            </a:r>
            <a:r>
              <a:rPr lang="en-US" sz="1800" dirty="0"/>
              <a:t> </a:t>
            </a:r>
            <a:r>
              <a:rPr lang="en-US" sz="1800" dirty="0" err="1"/>
              <a:t>bumi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ketinggian</a:t>
            </a:r>
            <a:r>
              <a:rPr lang="en-US" sz="1800" dirty="0"/>
              <a:t> 85 km </a:t>
            </a:r>
            <a:r>
              <a:rPr lang="en-US" sz="1800" dirty="0" err="1"/>
              <a:t>sampai</a:t>
            </a:r>
            <a:r>
              <a:rPr lang="en-US" sz="1800" dirty="0"/>
              <a:t> 300 km. </a:t>
            </a:r>
            <a:r>
              <a:rPr lang="en-US" sz="1800" dirty="0" err="1"/>
              <a:t>Termosfer</a:t>
            </a:r>
            <a:r>
              <a:rPr lang="en-US" sz="1800" dirty="0"/>
              <a:t> </a:t>
            </a:r>
            <a:r>
              <a:rPr lang="en-US" sz="1800" dirty="0" err="1"/>
              <a:t>ditandai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sifat</a:t>
            </a:r>
            <a:r>
              <a:rPr lang="en-US" sz="1800" dirty="0"/>
              <a:t> </a:t>
            </a:r>
            <a:r>
              <a:rPr lang="en-US" sz="1800" dirty="0" err="1"/>
              <a:t>susut</a:t>
            </a:r>
            <a:r>
              <a:rPr lang="en-US" sz="1800" dirty="0"/>
              <a:t> </a:t>
            </a:r>
            <a:r>
              <a:rPr lang="en-US" sz="1800" dirty="0" err="1"/>
              <a:t>temperatur</a:t>
            </a:r>
            <a:r>
              <a:rPr lang="en-US" sz="1800" dirty="0"/>
              <a:t> </a:t>
            </a:r>
            <a:r>
              <a:rPr lang="en-US" sz="1800" dirty="0" err="1"/>
              <a:t>negatif</a:t>
            </a:r>
            <a:r>
              <a:rPr lang="en-US" sz="1800" dirty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/>
              <a:t>-100 </a:t>
            </a:r>
            <a:r>
              <a:rPr lang="en-US" sz="1800" baseline="30000" dirty="0"/>
              <a:t>0</a:t>
            </a:r>
            <a:r>
              <a:rPr lang="en-US" sz="1800" dirty="0"/>
              <a:t>C</a:t>
            </a:r>
            <a:r>
              <a:rPr lang="en-US" sz="1800" dirty="0" smtClean="0"/>
              <a:t> </a:t>
            </a:r>
            <a:r>
              <a:rPr lang="en-US" sz="1800" dirty="0" err="1"/>
              <a:t>sampai</a:t>
            </a:r>
            <a:r>
              <a:rPr lang="en-US" sz="1800" dirty="0"/>
              <a:t> </a:t>
            </a:r>
            <a:r>
              <a:rPr lang="en-US" sz="1800" dirty="0" err="1"/>
              <a:t>ratusan</a:t>
            </a:r>
            <a:r>
              <a:rPr lang="en-US" sz="1800" dirty="0"/>
              <a:t> </a:t>
            </a:r>
            <a:r>
              <a:rPr lang="en-US" sz="1800" dirty="0" err="1"/>
              <a:t>bahkan</a:t>
            </a:r>
            <a:r>
              <a:rPr lang="en-US" sz="1800" dirty="0"/>
              <a:t> </a:t>
            </a:r>
            <a:r>
              <a:rPr lang="en-US" sz="1800" dirty="0" err="1"/>
              <a:t>ribuan</a:t>
            </a:r>
            <a:r>
              <a:rPr lang="en-US" sz="1800" dirty="0"/>
              <a:t> </a:t>
            </a:r>
            <a:r>
              <a:rPr lang="en-US" sz="1800" dirty="0" err="1"/>
              <a:t>derajat</a:t>
            </a:r>
            <a:r>
              <a:rPr lang="en-US" sz="1800" dirty="0"/>
              <a:t>.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/>
              <a:t>6.3. </a:t>
            </a:r>
            <a:r>
              <a:rPr lang="en-US" sz="1800" b="1" dirty="0" err="1"/>
              <a:t>Komposisi</a:t>
            </a:r>
            <a:r>
              <a:rPr lang="en-US" sz="1800" b="1" dirty="0"/>
              <a:t> </a:t>
            </a:r>
            <a:r>
              <a:rPr lang="en-US" sz="1800" b="1" dirty="0" err="1" smtClean="0"/>
              <a:t>Atmosfer</a:t>
            </a:r>
            <a:endParaRPr lang="en-US" sz="1800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b="1" dirty="0" smtClean="0"/>
              <a:t>		</a:t>
            </a:r>
            <a:r>
              <a:rPr lang="en-US" sz="1800" dirty="0" err="1" smtClean="0"/>
              <a:t>Lapisan</a:t>
            </a:r>
            <a:r>
              <a:rPr lang="en-US" sz="1800" dirty="0" smtClean="0"/>
              <a:t> </a:t>
            </a:r>
            <a:r>
              <a:rPr lang="en-US" sz="1800" dirty="0" err="1"/>
              <a:t>atmosfer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campuran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gas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tampak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berwarna</a:t>
            </a:r>
            <a:r>
              <a:rPr lang="en-US" sz="1800" dirty="0"/>
              <a:t>. </a:t>
            </a:r>
            <a:r>
              <a:rPr lang="en-US" sz="1800" dirty="0" err="1"/>
              <a:t>Empat</a:t>
            </a:r>
            <a:r>
              <a:rPr lang="en-US" sz="1800" dirty="0"/>
              <a:t> gas, nitrogen, </a:t>
            </a:r>
            <a:r>
              <a:rPr lang="en-US" sz="1800" dirty="0" err="1"/>
              <a:t>oksigen</a:t>
            </a:r>
            <a:r>
              <a:rPr lang="en-US" sz="1800" dirty="0"/>
              <a:t>, argon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karbondioksida</a:t>
            </a:r>
            <a:r>
              <a:rPr lang="en-US" sz="1800" dirty="0"/>
              <a:t> </a:t>
            </a:r>
            <a:r>
              <a:rPr lang="en-US" sz="1800" dirty="0" err="1"/>
              <a:t>meliputi</a:t>
            </a:r>
            <a:r>
              <a:rPr lang="en-US" sz="1800" dirty="0"/>
              <a:t> </a:t>
            </a:r>
            <a:r>
              <a:rPr lang="en-US" sz="1800" dirty="0" err="1"/>
              <a:t>hampir</a:t>
            </a:r>
            <a:r>
              <a:rPr lang="en-US" sz="1800" dirty="0"/>
              <a:t> </a:t>
            </a:r>
            <a:r>
              <a:rPr lang="en-US" sz="1800" dirty="0" err="1"/>
              <a:t>seratus</a:t>
            </a:r>
            <a:r>
              <a:rPr lang="en-US" sz="1800" dirty="0"/>
              <a:t> </a:t>
            </a:r>
            <a:r>
              <a:rPr lang="en-US" sz="1800" dirty="0" err="1"/>
              <a:t>persen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volume </a:t>
            </a:r>
            <a:r>
              <a:rPr lang="en-US" sz="1800" dirty="0" err="1"/>
              <a:t>udara</a:t>
            </a:r>
            <a:r>
              <a:rPr lang="en-US" sz="1800" dirty="0"/>
              <a:t> </a:t>
            </a:r>
            <a:r>
              <a:rPr lang="en-US" sz="1800" dirty="0" err="1"/>
              <a:t>kering</a:t>
            </a:r>
            <a:r>
              <a:rPr lang="en-US" sz="1800" dirty="0"/>
              <a:t>, </a:t>
            </a:r>
            <a:r>
              <a:rPr lang="en-US" sz="1800" dirty="0" err="1"/>
              <a:t>lihat</a:t>
            </a:r>
            <a:r>
              <a:rPr lang="en-US" sz="1800" dirty="0"/>
              <a:t> </a:t>
            </a:r>
            <a:r>
              <a:rPr lang="en-US" sz="1800" dirty="0" err="1"/>
              <a:t>tabel</a:t>
            </a:r>
            <a:r>
              <a:rPr lang="en-US" sz="1800" dirty="0"/>
              <a:t> 1. Gas lain yang </a:t>
            </a:r>
            <a:r>
              <a:rPr lang="en-US" sz="1800" dirty="0" err="1"/>
              <a:t>stabil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neon, helium, </a:t>
            </a:r>
            <a:r>
              <a:rPr lang="en-US" sz="1800" dirty="0" err="1"/>
              <a:t>metana</a:t>
            </a:r>
            <a:r>
              <a:rPr lang="en-US" sz="1800" dirty="0"/>
              <a:t>, </a:t>
            </a:r>
            <a:r>
              <a:rPr lang="en-US" sz="1800" dirty="0" err="1"/>
              <a:t>kripton</a:t>
            </a:r>
            <a:r>
              <a:rPr lang="en-US" sz="1800" dirty="0"/>
              <a:t>, </a:t>
            </a:r>
            <a:r>
              <a:rPr lang="en-US" sz="1800" dirty="0" err="1"/>
              <a:t>hidrogen</a:t>
            </a:r>
            <a:r>
              <a:rPr lang="en-US" sz="1800" dirty="0"/>
              <a:t>, xenon </a:t>
            </a:r>
            <a:r>
              <a:rPr lang="en-US" sz="1800" dirty="0" err="1"/>
              <a:t>dan</a:t>
            </a:r>
            <a:r>
              <a:rPr lang="en-US" sz="1800" dirty="0"/>
              <a:t> yang </a:t>
            </a:r>
            <a:r>
              <a:rPr lang="en-US" sz="1800" dirty="0" err="1"/>
              <a:t>kurang</a:t>
            </a:r>
            <a:r>
              <a:rPr lang="en-US" sz="1800" dirty="0"/>
              <a:t> </a:t>
            </a:r>
            <a:r>
              <a:rPr lang="en-US" sz="1800" dirty="0" err="1"/>
              <a:t>stabil</a:t>
            </a:r>
            <a:r>
              <a:rPr lang="en-US" sz="1800" dirty="0"/>
              <a:t> </a:t>
            </a:r>
            <a:r>
              <a:rPr lang="en-US" sz="1800" dirty="0" err="1"/>
              <a:t>termasuk</a:t>
            </a:r>
            <a:r>
              <a:rPr lang="en-US" sz="1800" dirty="0"/>
              <a:t> </a:t>
            </a:r>
            <a:r>
              <a:rPr lang="en-US" sz="1800" dirty="0" err="1"/>
              <a:t>ozon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radon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atmosfer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yang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 smtClean="0"/>
              <a:t>kecil</a:t>
            </a:r>
            <a:r>
              <a:rPr lang="en-US" sz="1800" dirty="0" smtClean="0"/>
              <a:t>. </a:t>
            </a:r>
          </a:p>
          <a:p>
            <a:pPr algn="just">
              <a:lnSpc>
                <a:spcPct val="150000"/>
              </a:lnSpc>
              <a:buNone/>
            </a:pPr>
            <a:endParaRPr lang="en-US" sz="1800" dirty="0" smtClean="0"/>
          </a:p>
          <a:p>
            <a:pPr algn="just">
              <a:lnSpc>
                <a:spcPct val="150000"/>
              </a:lnSpc>
              <a:buNone/>
            </a:pPr>
            <a:endParaRPr lang="en-US" sz="1800" dirty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 algn="ctr">
              <a:buNone/>
            </a:pPr>
            <a:r>
              <a:rPr lang="en-US" sz="1800" dirty="0" err="1" smtClean="0"/>
              <a:t>Tabel</a:t>
            </a:r>
            <a:r>
              <a:rPr lang="en-US" sz="1800" dirty="0" smtClean="0"/>
              <a:t> </a:t>
            </a:r>
            <a:r>
              <a:rPr lang="en-US" sz="1800" dirty="0"/>
              <a:t>1. Gas </a:t>
            </a:r>
            <a:r>
              <a:rPr lang="en-US" sz="1800" dirty="0" err="1"/>
              <a:t>utama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udara</a:t>
            </a:r>
            <a:r>
              <a:rPr lang="en-US" sz="1800" dirty="0"/>
              <a:t> </a:t>
            </a:r>
            <a:r>
              <a:rPr lang="en-US" sz="1800" dirty="0" err="1"/>
              <a:t>kering</a:t>
            </a:r>
            <a:r>
              <a:rPr lang="en-US" sz="1800" dirty="0"/>
              <a:t> </a:t>
            </a:r>
          </a:p>
          <a:p>
            <a:pPr>
              <a:buNone/>
            </a:pPr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048000"/>
            <a:ext cx="5943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 </a:t>
            </a:r>
            <a:r>
              <a:rPr lang="en-US" sz="1800" dirty="0" err="1" smtClean="0"/>
              <a:t>kering</a:t>
            </a:r>
            <a:r>
              <a:rPr lang="en-US" sz="1800" dirty="0" smtClean="0"/>
              <a:t>, </a:t>
            </a:r>
            <a:r>
              <a:rPr lang="en-US" sz="1800" dirty="0" err="1" smtClean="0"/>
              <a:t>lapisan</a:t>
            </a:r>
            <a:r>
              <a:rPr lang="en-US" sz="1800" dirty="0" smtClean="0"/>
              <a:t> </a:t>
            </a:r>
            <a:r>
              <a:rPr lang="en-US" sz="1800" dirty="0" err="1" smtClean="0"/>
              <a:t>atmosfer</a:t>
            </a:r>
            <a:r>
              <a:rPr lang="en-US" sz="1800" dirty="0" smtClean="0"/>
              <a:t> </a:t>
            </a:r>
            <a:r>
              <a:rPr lang="en-US" sz="1800" dirty="0" err="1" smtClean="0"/>
              <a:t>mengandung</a:t>
            </a:r>
            <a:r>
              <a:rPr lang="en-US" sz="1800" dirty="0" smtClean="0"/>
              <a:t> air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ketiga</a:t>
            </a:r>
            <a:r>
              <a:rPr lang="en-US" sz="1800" dirty="0" smtClean="0"/>
              <a:t> </a:t>
            </a:r>
            <a:r>
              <a:rPr lang="en-US" sz="1800" dirty="0" err="1" smtClean="0"/>
              <a:t>fasanya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aerosol </a:t>
            </a:r>
            <a:r>
              <a:rPr lang="en-US" sz="1800" dirty="0" err="1" smtClean="0"/>
              <a:t>atmosfer</a:t>
            </a:r>
            <a:r>
              <a:rPr lang="en-US" sz="1800" dirty="0" smtClean="0"/>
              <a:t>.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udara</a:t>
            </a:r>
            <a:r>
              <a:rPr lang="en-US" sz="1800" dirty="0" smtClean="0"/>
              <a:t> </a:t>
            </a:r>
            <a:r>
              <a:rPr lang="en-US" sz="1800" dirty="0" err="1" smtClean="0"/>
              <a:t>kering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murni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alam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pernah</a:t>
            </a:r>
            <a:r>
              <a:rPr lang="en-US" sz="1800" dirty="0" smtClean="0"/>
              <a:t> </a:t>
            </a:r>
            <a:r>
              <a:rPr lang="en-US" sz="1800" dirty="0" err="1" smtClean="0"/>
              <a:t>ditemui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2 </a:t>
            </a:r>
            <a:r>
              <a:rPr lang="en-US" sz="1800" dirty="0" err="1" smtClean="0"/>
              <a:t>alasan</a:t>
            </a:r>
            <a:r>
              <a:rPr lang="en-US" sz="1800" dirty="0" smtClean="0"/>
              <a:t>, </a:t>
            </a:r>
            <a:r>
              <a:rPr lang="en-US" sz="1800" dirty="0" err="1" smtClean="0"/>
              <a:t>yakni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uap</a:t>
            </a:r>
            <a:r>
              <a:rPr lang="en-US" sz="1800" dirty="0" smtClean="0"/>
              <a:t> air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 yang </a:t>
            </a:r>
            <a:r>
              <a:rPr lang="en-US" sz="1800" dirty="0" err="1" smtClean="0"/>
              <a:t>jumlahnya</a:t>
            </a:r>
            <a:r>
              <a:rPr lang="en-US" sz="1800" dirty="0" smtClean="0"/>
              <a:t> </a:t>
            </a:r>
            <a:r>
              <a:rPr lang="en-US" sz="1800" dirty="0" err="1" smtClean="0"/>
              <a:t>berubah-ubah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selalu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injeksi</a:t>
            </a:r>
            <a:r>
              <a:rPr lang="en-US" sz="1800" dirty="0" smtClean="0"/>
              <a:t> </a:t>
            </a:r>
            <a:r>
              <a:rPr lang="en-US" sz="1800" dirty="0" err="1" smtClean="0"/>
              <a:t>zat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,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</a:t>
            </a:r>
            <a:r>
              <a:rPr lang="en-US" sz="1800" dirty="0" err="1" smtClean="0"/>
              <a:t>asap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partikel</a:t>
            </a:r>
            <a:r>
              <a:rPr lang="en-US" sz="1800" dirty="0" smtClean="0"/>
              <a:t> </a:t>
            </a:r>
            <a:r>
              <a:rPr lang="en-US" sz="1800" dirty="0" err="1" smtClean="0"/>
              <a:t>debu</a:t>
            </a:r>
            <a:r>
              <a:rPr lang="en-US" sz="1800" dirty="0" smtClean="0"/>
              <a:t>. </a:t>
            </a:r>
            <a:r>
              <a:rPr lang="en-US" sz="1800" dirty="0" err="1" smtClean="0"/>
              <a:t>Udara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i="1" dirty="0" err="1" smtClean="0"/>
              <a:t>udara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alam</a:t>
            </a:r>
            <a:r>
              <a:rPr lang="en-US" sz="18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/>
              <a:t> </a:t>
            </a:r>
            <a:r>
              <a:rPr lang="en-US" sz="1800" dirty="0" err="1"/>
              <a:t>Uap</a:t>
            </a:r>
            <a:r>
              <a:rPr lang="en-US" sz="1800" dirty="0"/>
              <a:t> air </a:t>
            </a:r>
            <a:r>
              <a:rPr lang="en-US" sz="1800" dirty="0" smtClean="0"/>
              <a:t>(H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O)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penting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proses</a:t>
            </a:r>
            <a:r>
              <a:rPr lang="en-US" sz="1800" dirty="0"/>
              <a:t> </a:t>
            </a:r>
            <a:r>
              <a:rPr lang="en-US" sz="1800" dirty="0" err="1"/>
              <a:t>cuaca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iklim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berubah</a:t>
            </a:r>
            <a:r>
              <a:rPr lang="en-US" sz="1800" dirty="0"/>
              <a:t> </a:t>
            </a:r>
            <a:r>
              <a:rPr lang="en-US" sz="1800" dirty="0" err="1"/>
              <a:t>fasa</a:t>
            </a:r>
            <a:r>
              <a:rPr lang="en-US" sz="1800" dirty="0"/>
              <a:t> (</a:t>
            </a:r>
            <a:r>
              <a:rPr lang="en-US" sz="1800" dirty="0" err="1"/>
              <a:t>wujud</a:t>
            </a:r>
            <a:r>
              <a:rPr lang="en-US" sz="1800" dirty="0"/>
              <a:t>)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fase</a:t>
            </a:r>
            <a:r>
              <a:rPr lang="en-US" sz="1800" dirty="0"/>
              <a:t> </a:t>
            </a:r>
            <a:r>
              <a:rPr lang="en-US" sz="1800" dirty="0" err="1"/>
              <a:t>cair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padat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kondensasi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deposisi</a:t>
            </a:r>
            <a:r>
              <a:rPr lang="en-US" sz="1800" dirty="0"/>
              <a:t>.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fase</a:t>
            </a:r>
            <a:r>
              <a:rPr lang="en-US" sz="1800" dirty="0"/>
              <a:t> air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/>
              <a:t>dilukiskan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gambar</a:t>
            </a:r>
            <a:r>
              <a:rPr lang="en-US" sz="1800" dirty="0"/>
              <a:t> </a:t>
            </a:r>
            <a:r>
              <a:rPr lang="en-US" sz="1800" dirty="0" smtClean="0"/>
              <a:t>. </a:t>
            </a:r>
            <a:r>
              <a:rPr lang="en-US" sz="1800" dirty="0" err="1"/>
              <a:t>Uap</a:t>
            </a:r>
            <a:r>
              <a:rPr lang="en-US" sz="1800" dirty="0"/>
              <a:t> air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atmosfer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penguapan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laut</a:t>
            </a:r>
            <a:r>
              <a:rPr lang="en-US" sz="1800" dirty="0"/>
              <a:t>, </a:t>
            </a:r>
            <a:r>
              <a:rPr lang="en-US" sz="1800" dirty="0" err="1"/>
              <a:t>danau</a:t>
            </a:r>
            <a:r>
              <a:rPr lang="en-US" sz="1800" dirty="0"/>
              <a:t>, </a:t>
            </a:r>
            <a:r>
              <a:rPr lang="en-US" sz="1800" dirty="0" err="1"/>
              <a:t>kolam</a:t>
            </a:r>
            <a:r>
              <a:rPr lang="en-US" sz="1800" dirty="0"/>
              <a:t>, </a:t>
            </a:r>
            <a:r>
              <a:rPr lang="en-US" sz="1800" dirty="0" err="1"/>
              <a:t>sungai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transpirasi</a:t>
            </a:r>
            <a:r>
              <a:rPr lang="en-US" sz="1800" dirty="0"/>
              <a:t> </a:t>
            </a:r>
            <a:r>
              <a:rPr lang="en-US" sz="1800" dirty="0" err="1"/>
              <a:t>tanaman</a:t>
            </a:r>
            <a:r>
              <a:rPr lang="en-US" sz="1800" dirty="0"/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en-US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</a:p>
          <a:p>
            <a:pPr algn="just">
              <a:lnSpc>
                <a:spcPct val="150000"/>
              </a:lnSpc>
              <a:buNone/>
            </a:pPr>
            <a:endParaRPr lang="en-US" sz="1800" dirty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Gambar</a:t>
            </a:r>
            <a:r>
              <a:rPr lang="en-US" sz="1800" dirty="0" smtClean="0"/>
              <a:t> 2.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fasa</a:t>
            </a:r>
            <a:r>
              <a:rPr lang="en-US" sz="1800" dirty="0"/>
              <a:t> air</a:t>
            </a:r>
          </a:p>
          <a:p>
            <a:pPr algn="just">
              <a:lnSpc>
                <a:spcPct val="150000"/>
              </a:lnSpc>
              <a:buNone/>
            </a:pPr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4343400"/>
            <a:ext cx="4038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endParaRPr lang="en-US" sz="1800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b="1" dirty="0" smtClean="0"/>
              <a:t>6.4. </a:t>
            </a:r>
            <a:r>
              <a:rPr lang="en-US" sz="1800" b="1" dirty="0" err="1" smtClean="0"/>
              <a:t>Ionosfer</a:t>
            </a:r>
            <a:endParaRPr lang="en-US" sz="1800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atmosfer</a:t>
            </a:r>
            <a:r>
              <a:rPr lang="en-US" sz="1800" dirty="0" smtClean="0"/>
              <a:t> </a:t>
            </a:r>
            <a:r>
              <a:rPr lang="en-US" sz="1800" dirty="0" err="1" smtClean="0"/>
              <a:t>diatas</a:t>
            </a:r>
            <a:r>
              <a:rPr lang="en-US" sz="1800" dirty="0" smtClean="0"/>
              <a:t> 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</a:t>
            </a:r>
            <a:r>
              <a:rPr lang="en-US" sz="1800" dirty="0" err="1" smtClean="0"/>
              <a:t>sekitar</a:t>
            </a:r>
            <a:r>
              <a:rPr lang="en-US" sz="1800" dirty="0" smtClean="0"/>
              <a:t> 60 km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</a:t>
            </a:r>
            <a:r>
              <a:rPr lang="en-US" sz="1800" dirty="0" err="1" smtClean="0"/>
              <a:t>diatas</a:t>
            </a:r>
            <a:r>
              <a:rPr lang="en-US" sz="1800" dirty="0" smtClean="0"/>
              <a:t> 500 km,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molekul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 </a:t>
            </a:r>
            <a:r>
              <a:rPr lang="en-US" sz="1800" dirty="0" err="1" smtClean="0"/>
              <a:t>terionisasi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radiasi</a:t>
            </a:r>
            <a:r>
              <a:rPr lang="en-US" sz="1800" dirty="0" smtClean="0"/>
              <a:t> ultraviolet (UV)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matahari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gas </a:t>
            </a:r>
            <a:r>
              <a:rPr lang="en-US" sz="1800" dirty="0" err="1" smtClean="0"/>
              <a:t>terionisasi</a:t>
            </a:r>
            <a:r>
              <a:rPr lang="en-US" sz="1800" dirty="0" smtClean="0"/>
              <a:t>.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gas </a:t>
            </a:r>
            <a:r>
              <a:rPr lang="en-US" sz="1800" dirty="0" err="1" smtClean="0"/>
              <a:t>terionisasi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plasma,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ionosfer</a:t>
            </a:r>
            <a:r>
              <a:rPr lang="en-US" sz="18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Ionisasi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elektron-elektron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bermuatan</a:t>
            </a:r>
            <a:r>
              <a:rPr lang="en-US" sz="1800" dirty="0" smtClean="0"/>
              <a:t> </a:t>
            </a:r>
            <a:r>
              <a:rPr lang="en-US" sz="1800" dirty="0" err="1" smtClean="0"/>
              <a:t>listrik</a:t>
            </a:r>
            <a:r>
              <a:rPr lang="en-US" sz="1800" dirty="0" smtClean="0"/>
              <a:t> </a:t>
            </a:r>
            <a:r>
              <a:rPr lang="en-US" sz="1800" dirty="0" err="1" smtClean="0"/>
              <a:t>negatif</a:t>
            </a:r>
            <a:r>
              <a:rPr lang="en-US" sz="1800" dirty="0" smtClean="0"/>
              <a:t> </a:t>
            </a:r>
            <a:r>
              <a:rPr lang="en-US" sz="1800" dirty="0" err="1" smtClean="0"/>
              <a:t>terkelupas</a:t>
            </a:r>
            <a:r>
              <a:rPr lang="en-US" sz="1800" dirty="0" smtClean="0"/>
              <a:t> (stripped) </a:t>
            </a:r>
            <a:r>
              <a:rPr lang="en-US" sz="1800" dirty="0" err="1" smtClean="0"/>
              <a:t>dari</a:t>
            </a:r>
            <a:r>
              <a:rPr lang="en-US" sz="1800" dirty="0" smtClean="0"/>
              <a:t> atom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molekul</a:t>
            </a:r>
            <a:r>
              <a:rPr lang="en-US" sz="1800" dirty="0" smtClean="0"/>
              <a:t> </a:t>
            </a:r>
            <a:r>
              <a:rPr lang="en-US" sz="1800" dirty="0" err="1" smtClean="0"/>
              <a:t>netral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membentuk</a:t>
            </a:r>
            <a:r>
              <a:rPr lang="en-US" sz="1800" dirty="0" smtClean="0"/>
              <a:t> ion-ion </a:t>
            </a:r>
            <a:r>
              <a:rPr lang="en-US" sz="1800" dirty="0" err="1" smtClean="0"/>
              <a:t>bermuatan</a:t>
            </a:r>
            <a:r>
              <a:rPr lang="en-US" sz="1800" dirty="0" smtClean="0"/>
              <a:t>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elektron-elektron</a:t>
            </a:r>
            <a:r>
              <a:rPr lang="en-US" sz="1800" dirty="0" smtClean="0"/>
              <a:t> </a:t>
            </a:r>
            <a:r>
              <a:rPr lang="en-US" sz="1800" dirty="0" err="1" smtClean="0"/>
              <a:t>bebas</a:t>
            </a:r>
            <a:r>
              <a:rPr lang="en-US" sz="1800" dirty="0" smtClean="0"/>
              <a:t>. Ion-ion </a:t>
            </a:r>
            <a:r>
              <a:rPr lang="en-US" sz="1800" dirty="0" err="1" smtClean="0"/>
              <a:t>ini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memberi</a:t>
            </a:r>
            <a:r>
              <a:rPr lang="en-US" sz="1800" dirty="0" smtClean="0"/>
              <a:t> </a:t>
            </a:r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lapisan</a:t>
            </a:r>
            <a:r>
              <a:rPr lang="en-US" sz="1800" dirty="0" smtClean="0"/>
              <a:t> </a:t>
            </a:r>
            <a:r>
              <a:rPr lang="en-US" sz="1800" dirty="0" err="1" smtClean="0"/>
              <a:t>atmosfer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ionosfer</a:t>
            </a:r>
            <a:r>
              <a:rPr lang="en-US" sz="1800" dirty="0" smtClean="0"/>
              <a:t>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lapisan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ringan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elektron-elektron</a:t>
            </a:r>
            <a:r>
              <a:rPr lang="en-US" sz="1800" dirty="0" smtClean="0"/>
              <a:t> </a:t>
            </a:r>
            <a:r>
              <a:rPr lang="en-US" sz="1800" dirty="0" err="1" smtClean="0"/>
              <a:t>bergerak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bebas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penjalaran</a:t>
            </a:r>
            <a:r>
              <a:rPr lang="en-US" sz="1800" dirty="0" smtClean="0"/>
              <a:t> </a:t>
            </a:r>
            <a:r>
              <a:rPr lang="en-US" sz="1800" dirty="0" err="1" smtClean="0"/>
              <a:t>gelombang</a:t>
            </a:r>
            <a:r>
              <a:rPr lang="en-US" sz="1800" dirty="0" smtClean="0"/>
              <a:t> radio </a:t>
            </a:r>
            <a:r>
              <a:rPr lang="en-US" sz="1800" dirty="0" err="1" smtClean="0"/>
              <a:t>frekuensi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(</a:t>
            </a:r>
            <a:r>
              <a:rPr lang="en-US" sz="1800" dirty="0" err="1" smtClean="0"/>
              <a:t>hyperfrequency</a:t>
            </a:r>
            <a:r>
              <a:rPr lang="en-US" sz="1800" dirty="0" smtClean="0"/>
              <a:t>-HF).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94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 TUGAS PRESENTASI ILMU PENGETAHUAN BUMI &amp; ANTARIKSA “ATMOSFER BUMI” </vt:lpstr>
      <vt:lpstr>ATMOSFER BUMI</vt:lpstr>
      <vt:lpstr>Slide 3</vt:lpstr>
      <vt:lpstr>Slide 4</vt:lpstr>
      <vt:lpstr>LAPISAN-LAPISAN ATMOSFER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 Kesimpulan </vt:lpstr>
      <vt:lpstr>Slide 16</vt:lpstr>
      <vt:lpstr>Pertanyaan</vt:lpstr>
    </vt:vector>
  </TitlesOfParts>
  <Company>Physics Community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ATMOSFER BUMI</dc:title>
  <dc:creator>Yogie Ginanjar</dc:creator>
  <cp:lastModifiedBy>Yogie Ginanjar</cp:lastModifiedBy>
  <cp:revision>35</cp:revision>
  <dcterms:created xsi:type="dcterms:W3CDTF">2011-01-02T13:59:46Z</dcterms:created>
  <dcterms:modified xsi:type="dcterms:W3CDTF">2011-01-17T06:00:32Z</dcterms:modified>
</cp:coreProperties>
</file>